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9" r:id="rId2"/>
  </p:sldMasterIdLst>
  <p:notesMasterIdLst>
    <p:notesMasterId r:id="rId14"/>
  </p:notesMasterIdLst>
  <p:sldIdLst>
    <p:sldId id="256" r:id="rId3"/>
    <p:sldId id="350" r:id="rId4"/>
    <p:sldId id="354" r:id="rId5"/>
    <p:sldId id="355" r:id="rId6"/>
    <p:sldId id="356" r:id="rId7"/>
    <p:sldId id="357" r:id="rId8"/>
    <p:sldId id="358" r:id="rId9"/>
    <p:sldId id="359" r:id="rId10"/>
    <p:sldId id="360" r:id="rId11"/>
    <p:sldId id="324" r:id="rId12"/>
    <p:sldId id="298" r:id="rId13"/>
  </p:sldIdLst>
  <p:sldSz cx="9144000" cy="5143500" type="screen16x9"/>
  <p:notesSz cx="6858000" cy="9144000"/>
  <p:embeddedFontLst>
    <p:embeddedFont>
      <p:font typeface="Bahnschrift SemiBold" panose="020B0502040204020203" pitchFamily="34" charset="0"/>
      <p:bold r:id="rId15"/>
    </p:embeddedFont>
    <p:embeddedFont>
      <p:font typeface="Corbel" panose="020B0503020204020204" pitchFamily="34" charset="0"/>
      <p:regular r:id="rId16"/>
      <p:bold r:id="rId17"/>
      <p:italic r:id="rId18"/>
      <p:boldItalic r:id="rId19"/>
    </p:embeddedFont>
    <p:embeddedFont>
      <p:font typeface="Eras Medium ITC" panose="020B0602030504020804" pitchFamily="34" charset="0"/>
      <p:regular r:id="rId20"/>
    </p:embeddedFont>
    <p:embeddedFont>
      <p:font typeface="Exo 2" panose="020B0604020202020204" charset="0"/>
      <p:regular r:id="rId21"/>
      <p:bold r:id="rId22"/>
      <p:italic r:id="rId23"/>
      <p:boldItalic r:id="rId24"/>
    </p:embeddedFont>
    <p:embeddedFont>
      <p:font typeface="Fira Sans Extra Condensed Medium" panose="020B0604020202020204" charset="0"/>
      <p:regular r:id="rId25"/>
      <p:bold r:id="rId26"/>
      <p:italic r:id="rId27"/>
      <p:boldItalic r:id="rId28"/>
    </p:embeddedFont>
    <p:embeddedFont>
      <p:font typeface="Nunito Light" pitchFamily="2" charset="0"/>
      <p:regular r:id="rId29"/>
      <p:italic r:id="rId30"/>
    </p:embeddedFont>
    <p:embeddedFont>
      <p:font typeface="Proxima Nova" panose="020B0604020202020204" charset="0"/>
      <p:regular r:id="rId31"/>
      <p:bold r:id="rId32"/>
      <p:italic r:id="rId33"/>
      <p:boldItalic r:id="rId34"/>
    </p:embeddedFont>
    <p:embeddedFont>
      <p:font typeface="Proxima Nova Semibold" panose="020B0604020202020204" charset="0"/>
      <p:regular r:id="rId35"/>
      <p:bold r:id="rId36"/>
      <p:boldItalic r:id="rId37"/>
    </p:embeddedFont>
    <p:embeddedFont>
      <p:font typeface="Roboto Condensed Light"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BIM" id="{1A93FABA-CAEA-4479-993D-39596F6C8428}">
          <p14:sldIdLst>
            <p14:sldId id="256"/>
            <p14:sldId id="350"/>
            <p14:sldId id="354"/>
            <p14:sldId id="355"/>
            <p14:sldId id="356"/>
            <p14:sldId id="357"/>
            <p14:sldId id="358"/>
            <p14:sldId id="359"/>
            <p14:sldId id="360"/>
            <p14:sldId id="324"/>
            <p14:sldId id="298"/>
          </p14:sldIdLst>
        </p14:section>
        <p14:section name="CONTENT" id="{B1B10E8F-EE97-4875-BC2F-EEEA8510C70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EB"/>
    <a:srgbClr val="B7B739"/>
    <a:srgbClr val="EC04AF"/>
    <a:srgbClr val="EAFE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6DBCFA-5CE1-4189-9465-8B9C36ED09FD}">
  <a:tblStyle styleId="{1C6DBCFA-5CE1-4189-9465-8B9C36ED0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6" d="100"/>
          <a:sy n="96"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20" Type="http://schemas.openxmlformats.org/officeDocument/2006/relationships/font" Target="fonts/font6.fntdata"/><Relationship Id="rId4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65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341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42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380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238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726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76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81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339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7" r:id="rId4"/>
    <p:sldLayoutId id="2147483658" r:id="rId5"/>
    <p:sldLayoutId id="214748366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hyperlink" Target="http://www.sscademy.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jenkins.io/doc/book/install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jenkins.io/doc/book/install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jenkins.io/doc/book/install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4" name="Picture 3">
            <a:extLst>
              <a:ext uri="{FF2B5EF4-FFF2-40B4-BE49-F238E27FC236}">
                <a16:creationId xmlns:a16="http://schemas.microsoft.com/office/drawing/2014/main" id="{2C6C4592-C1EB-162F-FF03-6FC381E1628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33000"/>
                    </a14:imgEffect>
                  </a14:imgLayer>
                </a14:imgProps>
              </a:ext>
            </a:extLst>
          </a:blip>
          <a:stretch>
            <a:fillRect/>
          </a:stretch>
        </p:blipFill>
        <p:spPr>
          <a:xfrm>
            <a:off x="0" y="-1"/>
            <a:ext cx="9144000" cy="5247453"/>
          </a:xfrm>
          <a:prstGeom prst="rect">
            <a:avLst/>
          </a:prstGeom>
        </p:spPr>
      </p:pic>
      <p:pic>
        <p:nvPicPr>
          <p:cNvPr id="13" name="Picture 12">
            <a:extLst>
              <a:ext uri="{FF2B5EF4-FFF2-40B4-BE49-F238E27FC236}">
                <a16:creationId xmlns:a16="http://schemas.microsoft.com/office/drawing/2014/main" id="{CF5BB3EB-9516-90C9-9DDA-FEEDE3C54FBC}"/>
              </a:ext>
            </a:extLst>
          </p:cNvPr>
          <p:cNvPicPr>
            <a:picLocks noChangeAspect="1"/>
          </p:cNvPicPr>
          <p:nvPr/>
        </p:nvPicPr>
        <p:blipFill>
          <a:blip r:embed="rId5"/>
          <a:stretch>
            <a:fillRect/>
          </a:stretch>
        </p:blipFill>
        <p:spPr>
          <a:xfrm>
            <a:off x="159033" y="0"/>
            <a:ext cx="5143500" cy="5143500"/>
          </a:xfrm>
          <a:prstGeom prst="rect">
            <a:avLst/>
          </a:prstGeom>
        </p:spPr>
      </p:pic>
      <p:pic>
        <p:nvPicPr>
          <p:cNvPr id="15" name="Picture 14">
            <a:extLst>
              <a:ext uri="{FF2B5EF4-FFF2-40B4-BE49-F238E27FC236}">
                <a16:creationId xmlns:a16="http://schemas.microsoft.com/office/drawing/2014/main" id="{7C6B0DBE-B3F7-D3BA-639E-5D07D55365F3}"/>
              </a:ext>
            </a:extLst>
          </p:cNvPr>
          <p:cNvPicPr>
            <a:picLocks noChangeAspect="1"/>
          </p:cNvPicPr>
          <p:nvPr/>
        </p:nvPicPr>
        <p:blipFill>
          <a:blip r:embed="rId5"/>
          <a:stretch>
            <a:fillRect/>
          </a:stretch>
        </p:blipFill>
        <p:spPr>
          <a:xfrm>
            <a:off x="3824726" y="0"/>
            <a:ext cx="5143500" cy="5143500"/>
          </a:xfrm>
          <a:prstGeom prst="rect">
            <a:avLst/>
          </a:prstGeom>
        </p:spPr>
      </p:pic>
      <p:pic>
        <p:nvPicPr>
          <p:cNvPr id="3" name="Picture 2">
            <a:extLst>
              <a:ext uri="{FF2B5EF4-FFF2-40B4-BE49-F238E27FC236}">
                <a16:creationId xmlns:a16="http://schemas.microsoft.com/office/drawing/2014/main" id="{08307E80-0F52-A90E-5BFE-E83EA6901850}"/>
              </a:ext>
            </a:extLst>
          </p:cNvPr>
          <p:cNvPicPr>
            <a:picLocks noChangeAspect="1"/>
          </p:cNvPicPr>
          <p:nvPr/>
        </p:nvPicPr>
        <p:blipFill>
          <a:blip r:embed="rId6"/>
          <a:stretch>
            <a:fillRect/>
          </a:stretch>
        </p:blipFill>
        <p:spPr>
          <a:xfrm>
            <a:off x="6420869" y="0"/>
            <a:ext cx="2723131" cy="1024008"/>
          </a:xfrm>
          <a:prstGeom prst="rect">
            <a:avLst/>
          </a:prstGeom>
        </p:spPr>
      </p:pic>
      <p:sp>
        <p:nvSpPr>
          <p:cNvPr id="11" name="Google Shape;213;p38">
            <a:extLst>
              <a:ext uri="{FF2B5EF4-FFF2-40B4-BE49-F238E27FC236}">
                <a16:creationId xmlns:a16="http://schemas.microsoft.com/office/drawing/2014/main" id="{93009C18-6531-F684-3568-DC388F2064F1}"/>
              </a:ext>
            </a:extLst>
          </p:cNvPr>
          <p:cNvSpPr txBox="1">
            <a:spLocks/>
          </p:cNvSpPr>
          <p:nvPr/>
        </p:nvSpPr>
        <p:spPr>
          <a:xfrm>
            <a:off x="-233919" y="4672746"/>
            <a:ext cx="9259041" cy="365988"/>
          </a:xfrm>
          <a:prstGeom prst="rect">
            <a:avLst/>
          </a:prstGeom>
          <a:noFill/>
          <a:ln>
            <a:noFill/>
          </a:ln>
          <a:effectLst>
            <a:outerShdw blurRad="50800" dist="38100" dir="10800000" algn="r"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algn="r"/>
            <a:r>
              <a:rPr lang="en-US" sz="2100" u="sng" dirty="0">
                <a:solidFill>
                  <a:schemeClr val="bg1"/>
                </a:solidFill>
                <a:hlinkClick r:id="rId7">
                  <a:extLst>
                    <a:ext uri="{A12FA001-AC4F-418D-AE19-62706E023703}">
                      <ahyp:hlinkClr xmlns:ahyp="http://schemas.microsoft.com/office/drawing/2018/hyperlinkcolor" val="tx"/>
                    </a:ext>
                  </a:extLst>
                </a:hlinkClick>
              </a:rPr>
              <a:t>www.sscademy.com</a:t>
            </a:r>
            <a:r>
              <a:rPr lang="en-US" sz="2100" u="sng" dirty="0">
                <a:solidFill>
                  <a:schemeClr val="bg1"/>
                </a:solidFill>
              </a:rPr>
              <a:t>                                                                          </a:t>
            </a:r>
            <a:r>
              <a:rPr lang="en-US" sz="2000" u="sng" dirty="0">
                <a:solidFill>
                  <a:schemeClr val="bg1"/>
                </a:solidFill>
              </a:rPr>
              <a:t>+918296373001</a:t>
            </a:r>
          </a:p>
        </p:txBody>
      </p:sp>
      <p:sp>
        <p:nvSpPr>
          <p:cNvPr id="6" name="Rectangle 5">
            <a:extLst>
              <a:ext uri="{FF2B5EF4-FFF2-40B4-BE49-F238E27FC236}">
                <a16:creationId xmlns:a16="http://schemas.microsoft.com/office/drawing/2014/main" id="{0B0C3B21-D20E-2CA8-26D3-132BFFCD3CA6}"/>
              </a:ext>
            </a:extLst>
          </p:cNvPr>
          <p:cNvSpPr/>
          <p:nvPr/>
        </p:nvSpPr>
        <p:spPr>
          <a:xfrm>
            <a:off x="0" y="3476612"/>
            <a:ext cx="5983357" cy="644899"/>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51;p33">
            <a:extLst>
              <a:ext uri="{FF2B5EF4-FFF2-40B4-BE49-F238E27FC236}">
                <a16:creationId xmlns:a16="http://schemas.microsoft.com/office/drawing/2014/main" id="{F5FCF6E5-C5F7-3894-1F36-A83FDE601525}"/>
              </a:ext>
            </a:extLst>
          </p:cNvPr>
          <p:cNvSpPr txBox="1">
            <a:spLocks/>
          </p:cNvSpPr>
          <p:nvPr/>
        </p:nvSpPr>
        <p:spPr>
          <a:xfrm>
            <a:off x="3647661" y="2569265"/>
            <a:ext cx="6393293" cy="1549761"/>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6000"/>
              <a:buFont typeface="Exo 2"/>
              <a:buNone/>
              <a:defRPr sz="48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5200"/>
              <a:buFont typeface="Exo 2"/>
              <a:buNone/>
              <a:defRPr sz="52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5200"/>
              <a:buFont typeface="Exo 2"/>
              <a:buNone/>
              <a:defRPr sz="52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5200"/>
              <a:buFont typeface="Exo 2"/>
              <a:buNone/>
              <a:defRPr sz="52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5200"/>
              <a:buFont typeface="Exo 2"/>
              <a:buNone/>
              <a:defRPr sz="52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5200"/>
              <a:buFont typeface="Exo 2"/>
              <a:buNone/>
              <a:defRPr sz="52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5200"/>
              <a:buFont typeface="Exo 2"/>
              <a:buNone/>
              <a:defRPr sz="52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5200"/>
              <a:buFont typeface="Exo 2"/>
              <a:buNone/>
              <a:defRPr sz="52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5200"/>
              <a:buFont typeface="Exo 2"/>
              <a:buNone/>
              <a:defRPr sz="5200" b="0" i="0" u="none" strike="noStrike" cap="none">
                <a:solidFill>
                  <a:schemeClr val="dk1"/>
                </a:solidFill>
                <a:latin typeface="Exo 2"/>
                <a:ea typeface="Exo 2"/>
                <a:cs typeface="Exo 2"/>
                <a:sym typeface="Exo 2"/>
              </a:defRPr>
            </a:lvl9pPr>
          </a:lstStyle>
          <a:p>
            <a:pPr algn="l">
              <a:buClr>
                <a:schemeClr val="dk1"/>
              </a:buClr>
              <a:buSzPts val="1100"/>
              <a:buFont typeface="Arial"/>
              <a:buNone/>
            </a:pPr>
            <a:r>
              <a:rPr lang="en-US" sz="3000" dirty="0">
                <a:solidFill>
                  <a:schemeClr val="bg1"/>
                </a:solidFill>
                <a:latin typeface="Eras Medium ITC" panose="020B0602030504020804" pitchFamily="34" charset="0"/>
              </a:rPr>
              <a:t>JENKINS</a:t>
            </a:r>
          </a:p>
        </p:txBody>
      </p:sp>
      <p:pic>
        <p:nvPicPr>
          <p:cNvPr id="5" name="Picture 4">
            <a:extLst>
              <a:ext uri="{FF2B5EF4-FFF2-40B4-BE49-F238E27FC236}">
                <a16:creationId xmlns:a16="http://schemas.microsoft.com/office/drawing/2014/main" id="{7A8258CC-5D3B-8D95-84BF-5BDB88BED517}"/>
              </a:ext>
            </a:extLst>
          </p:cNvPr>
          <p:cNvPicPr>
            <a:picLocks noChangeAspect="1"/>
          </p:cNvPicPr>
          <p:nvPr/>
        </p:nvPicPr>
        <p:blipFill>
          <a:blip r:embed="rId8"/>
          <a:stretch>
            <a:fillRect/>
          </a:stretch>
        </p:blipFill>
        <p:spPr>
          <a:xfrm>
            <a:off x="1427307" y="2388756"/>
            <a:ext cx="1786591" cy="24669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Rectangle 2">
            <a:extLst>
              <a:ext uri="{FF2B5EF4-FFF2-40B4-BE49-F238E27FC236}">
                <a16:creationId xmlns:a16="http://schemas.microsoft.com/office/drawing/2014/main" id="{D76AEDDB-F96C-95C8-A12A-31D6B4856F39}"/>
              </a:ext>
            </a:extLst>
          </p:cNvPr>
          <p:cNvSpPr/>
          <p:nvPr/>
        </p:nvSpPr>
        <p:spPr>
          <a:xfrm>
            <a:off x="0" y="0"/>
            <a:ext cx="914400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7127230-E7A1-E029-5B30-DD3AA6E5B8EF}"/>
              </a:ext>
            </a:extLst>
          </p:cNvPr>
          <p:cNvPicPr>
            <a:picLocks noChangeAspect="1"/>
          </p:cNvPicPr>
          <p:nvPr/>
        </p:nvPicPr>
        <p:blipFill>
          <a:blip r:embed="rId3"/>
          <a:stretch>
            <a:fillRect/>
          </a:stretch>
        </p:blipFill>
        <p:spPr>
          <a:xfrm>
            <a:off x="159033" y="0"/>
            <a:ext cx="5143500" cy="5143500"/>
          </a:xfrm>
          <a:prstGeom prst="rect">
            <a:avLst/>
          </a:prstGeom>
        </p:spPr>
      </p:pic>
      <p:pic>
        <p:nvPicPr>
          <p:cNvPr id="14" name="Picture 13">
            <a:extLst>
              <a:ext uri="{FF2B5EF4-FFF2-40B4-BE49-F238E27FC236}">
                <a16:creationId xmlns:a16="http://schemas.microsoft.com/office/drawing/2014/main" id="{42FA983B-01CD-A090-6A7E-9FAB49F91B1B}"/>
              </a:ext>
            </a:extLst>
          </p:cNvPr>
          <p:cNvPicPr>
            <a:picLocks noChangeAspect="1"/>
          </p:cNvPicPr>
          <p:nvPr/>
        </p:nvPicPr>
        <p:blipFill>
          <a:blip r:embed="rId3"/>
          <a:stretch>
            <a:fillRect/>
          </a:stretch>
        </p:blipFill>
        <p:spPr>
          <a:xfrm>
            <a:off x="3824726" y="0"/>
            <a:ext cx="5143500" cy="5143500"/>
          </a:xfrm>
          <a:prstGeom prst="rect">
            <a:avLst/>
          </a:prstGeom>
        </p:spPr>
      </p:pic>
      <p:sp>
        <p:nvSpPr>
          <p:cNvPr id="6" name="Google Shape;213;p38">
            <a:extLst>
              <a:ext uri="{FF2B5EF4-FFF2-40B4-BE49-F238E27FC236}">
                <a16:creationId xmlns:a16="http://schemas.microsoft.com/office/drawing/2014/main" id="{9AF7C04B-A147-02DF-8605-238D238A52AE}"/>
              </a:ext>
            </a:extLst>
          </p:cNvPr>
          <p:cNvSpPr txBox="1">
            <a:spLocks noGrp="1"/>
          </p:cNvSpPr>
          <p:nvPr>
            <p:ph type="ctrTitle"/>
          </p:nvPr>
        </p:nvSpPr>
        <p:spPr>
          <a:xfrm>
            <a:off x="2113221" y="2047593"/>
            <a:ext cx="4917558" cy="9462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QUESTION &amp; ANSWERS</a:t>
            </a:r>
            <a:endParaRPr sz="3200" dirty="0">
              <a:solidFill>
                <a:schemeClr val="bg1"/>
              </a:solidFill>
            </a:endParaRPr>
          </a:p>
        </p:txBody>
      </p:sp>
      <p:pic>
        <p:nvPicPr>
          <p:cNvPr id="7" name="Picture 6">
            <a:extLst>
              <a:ext uri="{FF2B5EF4-FFF2-40B4-BE49-F238E27FC236}">
                <a16:creationId xmlns:a16="http://schemas.microsoft.com/office/drawing/2014/main" id="{56FE6ABF-ECF9-88D3-59FD-FE95B01A8749}"/>
              </a:ext>
            </a:extLst>
          </p:cNvPr>
          <p:cNvPicPr>
            <a:picLocks noChangeAspect="1"/>
          </p:cNvPicPr>
          <p:nvPr/>
        </p:nvPicPr>
        <p:blipFill>
          <a:blip r:embed="rId4"/>
          <a:stretch>
            <a:fillRect/>
          </a:stretch>
        </p:blipFill>
        <p:spPr>
          <a:xfrm>
            <a:off x="6899334" y="0"/>
            <a:ext cx="2244666" cy="844086"/>
          </a:xfrm>
          <a:prstGeom prst="rect">
            <a:avLst/>
          </a:prstGeom>
        </p:spPr>
      </p:pic>
      <p:sp>
        <p:nvSpPr>
          <p:cNvPr id="8" name="Google Shape;213;p38">
            <a:extLst>
              <a:ext uri="{FF2B5EF4-FFF2-40B4-BE49-F238E27FC236}">
                <a16:creationId xmlns:a16="http://schemas.microsoft.com/office/drawing/2014/main" id="{4C3B8FFE-B41A-6859-9D0E-48890E885BC9}"/>
              </a:ext>
            </a:extLst>
          </p:cNvPr>
          <p:cNvSpPr txBox="1">
            <a:spLocks/>
          </p:cNvSpPr>
          <p:nvPr/>
        </p:nvSpPr>
        <p:spPr>
          <a:xfrm>
            <a:off x="1964850" y="4620116"/>
            <a:ext cx="5214300" cy="588281"/>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b="0" dirty="0">
                <a:solidFill>
                  <a:schemeClr val="bg1"/>
                </a:solidFill>
              </a:rPr>
              <a:t>www.sscademy.com</a:t>
            </a:r>
          </a:p>
        </p:txBody>
      </p:sp>
    </p:spTree>
    <p:extLst>
      <p:ext uri="{BB962C8B-B14F-4D97-AF65-F5344CB8AC3E}">
        <p14:creationId xmlns:p14="http://schemas.microsoft.com/office/powerpoint/2010/main" val="311111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sp>
        <p:nvSpPr>
          <p:cNvPr id="3" name="Rectangle 2">
            <a:extLst>
              <a:ext uri="{FF2B5EF4-FFF2-40B4-BE49-F238E27FC236}">
                <a16:creationId xmlns:a16="http://schemas.microsoft.com/office/drawing/2014/main" id="{894D92DB-20D1-ABD2-5B83-196A10B411C1}"/>
              </a:ext>
            </a:extLst>
          </p:cNvPr>
          <p:cNvSpPr/>
          <p:nvPr/>
        </p:nvSpPr>
        <p:spPr>
          <a:xfrm>
            <a:off x="0" y="0"/>
            <a:ext cx="914400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EBD481C-2745-28AE-955C-4DAE1644E469}"/>
              </a:ext>
            </a:extLst>
          </p:cNvPr>
          <p:cNvPicPr>
            <a:picLocks noChangeAspect="1"/>
          </p:cNvPicPr>
          <p:nvPr/>
        </p:nvPicPr>
        <p:blipFill>
          <a:blip r:embed="rId3"/>
          <a:stretch>
            <a:fillRect/>
          </a:stretch>
        </p:blipFill>
        <p:spPr>
          <a:xfrm>
            <a:off x="159033" y="0"/>
            <a:ext cx="5143500" cy="5143500"/>
          </a:xfrm>
          <a:prstGeom prst="rect">
            <a:avLst/>
          </a:prstGeom>
        </p:spPr>
      </p:pic>
      <p:pic>
        <p:nvPicPr>
          <p:cNvPr id="10" name="Picture 9">
            <a:extLst>
              <a:ext uri="{FF2B5EF4-FFF2-40B4-BE49-F238E27FC236}">
                <a16:creationId xmlns:a16="http://schemas.microsoft.com/office/drawing/2014/main" id="{EA94D490-5FB2-B9C2-BB5A-1932554FECA7}"/>
              </a:ext>
            </a:extLst>
          </p:cNvPr>
          <p:cNvPicPr>
            <a:picLocks noChangeAspect="1"/>
          </p:cNvPicPr>
          <p:nvPr/>
        </p:nvPicPr>
        <p:blipFill>
          <a:blip r:embed="rId3"/>
          <a:stretch>
            <a:fillRect/>
          </a:stretch>
        </p:blipFill>
        <p:spPr>
          <a:xfrm>
            <a:off x="3824726" y="0"/>
            <a:ext cx="5143500" cy="5143500"/>
          </a:xfrm>
          <a:prstGeom prst="rect">
            <a:avLst/>
          </a:prstGeom>
        </p:spPr>
      </p:pic>
      <p:sp>
        <p:nvSpPr>
          <p:cNvPr id="4" name="Google Shape;213;p38">
            <a:extLst>
              <a:ext uri="{FF2B5EF4-FFF2-40B4-BE49-F238E27FC236}">
                <a16:creationId xmlns:a16="http://schemas.microsoft.com/office/drawing/2014/main" id="{4ABA534C-565E-F0BA-27E6-FEE62C5D7B4D}"/>
              </a:ext>
            </a:extLst>
          </p:cNvPr>
          <p:cNvSpPr txBox="1">
            <a:spLocks/>
          </p:cNvSpPr>
          <p:nvPr/>
        </p:nvSpPr>
        <p:spPr>
          <a:xfrm>
            <a:off x="3164152" y="1590427"/>
            <a:ext cx="4353063" cy="1543946"/>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algn="l"/>
            <a:r>
              <a:rPr lang="en-US" sz="2800" b="0" dirty="0">
                <a:solidFill>
                  <a:schemeClr val="bg1"/>
                </a:solidFill>
              </a:rPr>
              <a:t>sales@sscademy.com</a:t>
            </a:r>
          </a:p>
          <a:p>
            <a:pPr algn="l"/>
            <a:endParaRPr lang="en-US" sz="2800" b="0" dirty="0">
              <a:solidFill>
                <a:schemeClr val="bg1"/>
              </a:solidFill>
            </a:endParaRPr>
          </a:p>
          <a:p>
            <a:pPr algn="l"/>
            <a:r>
              <a:rPr lang="en-US" sz="2800" b="0" dirty="0">
                <a:solidFill>
                  <a:schemeClr val="bg1"/>
                </a:solidFill>
              </a:rPr>
              <a:t>www.sscademy.com</a:t>
            </a:r>
          </a:p>
          <a:p>
            <a:pPr algn="l"/>
            <a:endParaRPr lang="en-US" sz="2800" b="0" dirty="0">
              <a:solidFill>
                <a:schemeClr val="bg1"/>
              </a:solidFill>
            </a:endParaRPr>
          </a:p>
          <a:p>
            <a:pPr algn="l"/>
            <a:r>
              <a:rPr lang="en-US" sz="2800" b="0" dirty="0">
                <a:solidFill>
                  <a:schemeClr val="bg1"/>
                </a:solidFill>
              </a:rPr>
              <a:t>+</a:t>
            </a:r>
            <a:r>
              <a:rPr lang="en-US" sz="2800" dirty="0">
                <a:solidFill>
                  <a:schemeClr val="bg1"/>
                </a:solidFill>
              </a:rPr>
              <a:t> </a:t>
            </a:r>
            <a:r>
              <a:rPr lang="en-US" sz="2800" b="0" dirty="0">
                <a:solidFill>
                  <a:schemeClr val="bg1"/>
                </a:solidFill>
              </a:rPr>
              <a:t>918296373001</a:t>
            </a:r>
          </a:p>
        </p:txBody>
      </p:sp>
      <p:sp>
        <p:nvSpPr>
          <p:cNvPr id="6" name="Rectangle 1">
            <a:extLst>
              <a:ext uri="{FF2B5EF4-FFF2-40B4-BE49-F238E27FC236}">
                <a16:creationId xmlns:a16="http://schemas.microsoft.com/office/drawing/2014/main" id="{303DDCC5-D9EB-6F01-5418-C2F0884E60A7}"/>
              </a:ext>
            </a:extLst>
          </p:cNvPr>
          <p:cNvSpPr>
            <a:spLocks noChangeArrowheads="1"/>
          </p:cNvSpPr>
          <p:nvPr/>
        </p:nvSpPr>
        <p:spPr bwMode="auto">
          <a:xfrm>
            <a:off x="0" y="0"/>
            <a:ext cx="9144000" cy="0"/>
          </a:xfrm>
          <a:prstGeom prst="rect">
            <a:avLst/>
          </a:prstGeom>
          <a:solidFill>
            <a:srgbClr val="F5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11111"/>
                </a:solidFill>
                <a:effectLst/>
                <a:latin typeface="gdsherpa"/>
              </a:rPr>
              <a:t>sales@sscademy.com</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Google Shape;213;p38">
            <a:extLst>
              <a:ext uri="{FF2B5EF4-FFF2-40B4-BE49-F238E27FC236}">
                <a16:creationId xmlns:a16="http://schemas.microsoft.com/office/drawing/2014/main" id="{49FF05ED-0E2D-FC1E-4470-8D47A91FD56A}"/>
              </a:ext>
            </a:extLst>
          </p:cNvPr>
          <p:cNvSpPr txBox="1">
            <a:spLocks/>
          </p:cNvSpPr>
          <p:nvPr/>
        </p:nvSpPr>
        <p:spPr>
          <a:xfrm>
            <a:off x="1105788" y="-2224"/>
            <a:ext cx="7623544" cy="842196"/>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r"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pPr algn="l"/>
            <a:r>
              <a:rPr lang="en-US" sz="4000" dirty="0">
                <a:solidFill>
                  <a:schemeClr val="bg1"/>
                </a:solidFill>
              </a:rPr>
              <a:t>Contact us for more details</a:t>
            </a:r>
          </a:p>
        </p:txBody>
      </p:sp>
      <p:pic>
        <p:nvPicPr>
          <p:cNvPr id="11" name="Picture 10">
            <a:extLst>
              <a:ext uri="{FF2B5EF4-FFF2-40B4-BE49-F238E27FC236}">
                <a16:creationId xmlns:a16="http://schemas.microsoft.com/office/drawing/2014/main" id="{AD173537-B268-FA96-B4EF-79932113BF8C}"/>
              </a:ext>
            </a:extLst>
          </p:cNvPr>
          <p:cNvPicPr>
            <a:picLocks noChangeAspect="1"/>
          </p:cNvPicPr>
          <p:nvPr/>
        </p:nvPicPr>
        <p:blipFill>
          <a:blip r:embed="rId4"/>
          <a:stretch>
            <a:fillRect/>
          </a:stretch>
        </p:blipFill>
        <p:spPr>
          <a:xfrm>
            <a:off x="2571198" y="2496423"/>
            <a:ext cx="592953" cy="592953"/>
          </a:xfrm>
          <a:prstGeom prst="rect">
            <a:avLst/>
          </a:prstGeom>
        </p:spPr>
      </p:pic>
      <p:pic>
        <p:nvPicPr>
          <p:cNvPr id="15" name="Picture 14">
            <a:extLst>
              <a:ext uri="{FF2B5EF4-FFF2-40B4-BE49-F238E27FC236}">
                <a16:creationId xmlns:a16="http://schemas.microsoft.com/office/drawing/2014/main" id="{AC0A7038-1F3D-4492-C30F-701467F56095}"/>
              </a:ext>
            </a:extLst>
          </p:cNvPr>
          <p:cNvPicPr>
            <a:picLocks noChangeAspect="1"/>
          </p:cNvPicPr>
          <p:nvPr/>
        </p:nvPicPr>
        <p:blipFill>
          <a:blip r:embed="rId5"/>
          <a:stretch>
            <a:fillRect/>
          </a:stretch>
        </p:blipFill>
        <p:spPr>
          <a:xfrm>
            <a:off x="2613730" y="1772904"/>
            <a:ext cx="536648" cy="354767"/>
          </a:xfrm>
          <a:prstGeom prst="rect">
            <a:avLst/>
          </a:prstGeom>
        </p:spPr>
      </p:pic>
      <p:pic>
        <p:nvPicPr>
          <p:cNvPr id="17" name="Picture 16">
            <a:extLst>
              <a:ext uri="{FF2B5EF4-FFF2-40B4-BE49-F238E27FC236}">
                <a16:creationId xmlns:a16="http://schemas.microsoft.com/office/drawing/2014/main" id="{AF691B5D-9956-BC7D-9A83-269F9BB2FA17}"/>
              </a:ext>
            </a:extLst>
          </p:cNvPr>
          <p:cNvPicPr>
            <a:picLocks noChangeAspect="1"/>
          </p:cNvPicPr>
          <p:nvPr/>
        </p:nvPicPr>
        <p:blipFill>
          <a:blip r:embed="rId6"/>
          <a:stretch>
            <a:fillRect/>
          </a:stretch>
        </p:blipFill>
        <p:spPr>
          <a:xfrm>
            <a:off x="2627499" y="3384783"/>
            <a:ext cx="480348" cy="4803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393841" y="803696"/>
            <a:ext cx="4908692" cy="3816420"/>
          </a:xfrm>
          <a:prstGeom prst="rect">
            <a:avLst/>
          </a:prstGeom>
        </p:spPr>
        <p:txBody>
          <a:bodyPr spcFirstLastPara="1" wrap="square" lIns="91425" tIns="91425" rIns="91425" bIns="91425" anchor="t" anchorCtr="0">
            <a:noAutofit/>
          </a:bodyPr>
          <a:lstStyle/>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p:txBody>
      </p:sp>
      <p:sp>
        <p:nvSpPr>
          <p:cNvPr id="4" name="TextBox 3">
            <a:extLst>
              <a:ext uri="{FF2B5EF4-FFF2-40B4-BE49-F238E27FC236}">
                <a16:creationId xmlns:a16="http://schemas.microsoft.com/office/drawing/2014/main" id="{480620B3-8FA7-1221-EA02-60B059311835}"/>
              </a:ext>
            </a:extLst>
          </p:cNvPr>
          <p:cNvSpPr txBox="1"/>
          <p:nvPr/>
        </p:nvSpPr>
        <p:spPr>
          <a:xfrm>
            <a:off x="2269547" y="249698"/>
            <a:ext cx="6065972" cy="553998"/>
          </a:xfrm>
          <a:prstGeom prst="rect">
            <a:avLst/>
          </a:prstGeom>
          <a:noFill/>
        </p:spPr>
        <p:txBody>
          <a:bodyPr wrap="square" rtlCol="0">
            <a:spAutoFit/>
          </a:bodyPr>
          <a:lstStyle/>
          <a:p>
            <a:r>
              <a:rPr lang="en-US" sz="3000" dirty="0">
                <a:latin typeface="Bahnschrift SemiBold" panose="020B0502040204020203" pitchFamily="34" charset="0"/>
              </a:rPr>
              <a:t>Code, </a:t>
            </a:r>
            <a:r>
              <a:rPr lang="en-US" sz="3000" dirty="0">
                <a:solidFill>
                  <a:srgbClr val="FFC000"/>
                </a:solidFill>
                <a:latin typeface="Bahnschrift SemiBold" panose="020B0502040204020203" pitchFamily="34" charset="0"/>
              </a:rPr>
              <a:t>Build</a:t>
            </a:r>
            <a:r>
              <a:rPr lang="en-US" sz="3000" dirty="0">
                <a:latin typeface="Bahnschrift SemiBold" panose="020B0502040204020203" pitchFamily="34" charset="0"/>
              </a:rPr>
              <a:t>, Test and </a:t>
            </a:r>
            <a:r>
              <a:rPr lang="en-US" sz="3000" dirty="0">
                <a:solidFill>
                  <a:srgbClr val="FFC000"/>
                </a:solidFill>
                <a:latin typeface="Bahnschrift SemiBold" panose="020B0502040204020203" pitchFamily="34" charset="0"/>
              </a:rPr>
              <a:t>Push</a:t>
            </a:r>
            <a:r>
              <a:rPr lang="en-US" sz="3000" dirty="0">
                <a:latin typeface="Bahnschrift SemiBold" panose="020B0502040204020203" pitchFamily="34" charset="0"/>
              </a:rPr>
              <a:t> </a:t>
            </a:r>
          </a:p>
        </p:txBody>
      </p:sp>
      <p:sp>
        <p:nvSpPr>
          <p:cNvPr id="6" name="Rectangle 5">
            <a:extLst>
              <a:ext uri="{FF2B5EF4-FFF2-40B4-BE49-F238E27FC236}">
                <a16:creationId xmlns:a16="http://schemas.microsoft.com/office/drawing/2014/main" id="{26485330-BEB4-1D57-BCBB-29CFF8F7C060}"/>
              </a:ext>
            </a:extLst>
          </p:cNvPr>
          <p:cNvSpPr/>
          <p:nvPr/>
        </p:nvSpPr>
        <p:spPr>
          <a:xfrm>
            <a:off x="3816626" y="1550504"/>
            <a:ext cx="1123122" cy="655983"/>
          </a:xfrm>
          <a:prstGeom prst="rect">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PUSH</a:t>
            </a:r>
          </a:p>
        </p:txBody>
      </p:sp>
      <p:sp>
        <p:nvSpPr>
          <p:cNvPr id="7" name="Rectangle 6">
            <a:extLst>
              <a:ext uri="{FF2B5EF4-FFF2-40B4-BE49-F238E27FC236}">
                <a16:creationId xmlns:a16="http://schemas.microsoft.com/office/drawing/2014/main" id="{FABB4E3D-A867-2F61-B52D-6C365FABBB65}"/>
              </a:ext>
            </a:extLst>
          </p:cNvPr>
          <p:cNvSpPr/>
          <p:nvPr/>
        </p:nvSpPr>
        <p:spPr>
          <a:xfrm>
            <a:off x="3806687" y="3258095"/>
            <a:ext cx="1123122" cy="655983"/>
          </a:xfrm>
          <a:prstGeom prst="rect">
            <a:avLst/>
          </a:prstGeom>
          <a:solidFill>
            <a:srgbClr val="00B0F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BUILD</a:t>
            </a:r>
          </a:p>
        </p:txBody>
      </p:sp>
      <p:sp>
        <p:nvSpPr>
          <p:cNvPr id="8" name="Rectangle 7">
            <a:extLst>
              <a:ext uri="{FF2B5EF4-FFF2-40B4-BE49-F238E27FC236}">
                <a16:creationId xmlns:a16="http://schemas.microsoft.com/office/drawing/2014/main" id="{88121A63-C610-F6DE-9295-EB4517804E74}"/>
              </a:ext>
            </a:extLst>
          </p:cNvPr>
          <p:cNvSpPr/>
          <p:nvPr/>
        </p:nvSpPr>
        <p:spPr>
          <a:xfrm>
            <a:off x="5440017" y="2383914"/>
            <a:ext cx="1123122" cy="655983"/>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CODE</a:t>
            </a:r>
          </a:p>
        </p:txBody>
      </p:sp>
      <p:sp>
        <p:nvSpPr>
          <p:cNvPr id="10" name="Rectangle 9">
            <a:extLst>
              <a:ext uri="{FF2B5EF4-FFF2-40B4-BE49-F238E27FC236}">
                <a16:creationId xmlns:a16="http://schemas.microsoft.com/office/drawing/2014/main" id="{1E2BA3A3-B783-49E5-BBA7-764FCF7262EB}"/>
              </a:ext>
            </a:extLst>
          </p:cNvPr>
          <p:cNvSpPr/>
          <p:nvPr/>
        </p:nvSpPr>
        <p:spPr>
          <a:xfrm>
            <a:off x="2166730" y="2383913"/>
            <a:ext cx="1123122" cy="655983"/>
          </a:xfrm>
          <a:prstGeom prst="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LOCALLY</a:t>
            </a:r>
          </a:p>
        </p:txBody>
      </p:sp>
      <p:cxnSp>
        <p:nvCxnSpPr>
          <p:cNvPr id="14" name="Connector: Elbow 13">
            <a:extLst>
              <a:ext uri="{FF2B5EF4-FFF2-40B4-BE49-F238E27FC236}">
                <a16:creationId xmlns:a16="http://schemas.microsoft.com/office/drawing/2014/main" id="{8029B682-24F5-853C-B7C0-0A42081930CC}"/>
              </a:ext>
            </a:extLst>
          </p:cNvPr>
          <p:cNvCxnSpPr>
            <a:cxnSpLocks/>
            <a:stCxn id="10" idx="0"/>
            <a:endCxn id="6" idx="1"/>
          </p:cNvCxnSpPr>
          <p:nvPr/>
        </p:nvCxnSpPr>
        <p:spPr>
          <a:xfrm rot="5400000" flipH="1" flipV="1">
            <a:off x="3019750" y="1587038"/>
            <a:ext cx="505417" cy="108833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nector: Elbow 16">
            <a:extLst>
              <a:ext uri="{FF2B5EF4-FFF2-40B4-BE49-F238E27FC236}">
                <a16:creationId xmlns:a16="http://schemas.microsoft.com/office/drawing/2014/main" id="{EFD80680-5151-C2B9-10CE-E36A03FC745D}"/>
              </a:ext>
            </a:extLst>
          </p:cNvPr>
          <p:cNvCxnSpPr>
            <a:stCxn id="7" idx="1"/>
            <a:endCxn id="10" idx="2"/>
          </p:cNvCxnSpPr>
          <p:nvPr/>
        </p:nvCxnSpPr>
        <p:spPr>
          <a:xfrm rot="10800000">
            <a:off x="2728291" y="3039897"/>
            <a:ext cx="1078396" cy="54619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or: Elbow 18">
            <a:extLst>
              <a:ext uri="{FF2B5EF4-FFF2-40B4-BE49-F238E27FC236}">
                <a16:creationId xmlns:a16="http://schemas.microsoft.com/office/drawing/2014/main" id="{5DB8FB6B-863D-5DA2-3AB0-73B8E555D380}"/>
              </a:ext>
            </a:extLst>
          </p:cNvPr>
          <p:cNvCxnSpPr>
            <a:stCxn id="6" idx="3"/>
            <a:endCxn id="8" idx="0"/>
          </p:cNvCxnSpPr>
          <p:nvPr/>
        </p:nvCxnSpPr>
        <p:spPr>
          <a:xfrm>
            <a:off x="4939748" y="1878496"/>
            <a:ext cx="1061830" cy="505418"/>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1" name="Connector: Elbow 20">
            <a:extLst>
              <a:ext uri="{FF2B5EF4-FFF2-40B4-BE49-F238E27FC236}">
                <a16:creationId xmlns:a16="http://schemas.microsoft.com/office/drawing/2014/main" id="{61552D08-46E1-9CE0-9C6D-3B7198BF2203}"/>
              </a:ext>
            </a:extLst>
          </p:cNvPr>
          <p:cNvCxnSpPr>
            <a:stCxn id="8" idx="2"/>
            <a:endCxn id="7" idx="3"/>
          </p:cNvCxnSpPr>
          <p:nvPr/>
        </p:nvCxnSpPr>
        <p:spPr>
          <a:xfrm rot="5400000">
            <a:off x="5192599" y="2777108"/>
            <a:ext cx="546190" cy="107176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49764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4" name="Picture 3">
            <a:extLst>
              <a:ext uri="{FF2B5EF4-FFF2-40B4-BE49-F238E27FC236}">
                <a16:creationId xmlns:a16="http://schemas.microsoft.com/office/drawing/2014/main" id="{1E847F38-053D-8AE4-FB3B-89B133D79715}"/>
              </a:ext>
            </a:extLst>
          </p:cNvPr>
          <p:cNvPicPr>
            <a:picLocks noChangeAspect="1"/>
          </p:cNvPicPr>
          <p:nvPr/>
        </p:nvPicPr>
        <p:blipFill>
          <a:blip r:embed="rId3"/>
          <a:stretch>
            <a:fillRect/>
          </a:stretch>
        </p:blipFill>
        <p:spPr>
          <a:xfrm>
            <a:off x="0" y="0"/>
            <a:ext cx="9144000" cy="5143500"/>
          </a:xfrm>
          <a:prstGeom prst="rect">
            <a:avLst/>
          </a:prstGeom>
        </p:spPr>
      </p:pic>
      <p:sp>
        <p:nvSpPr>
          <p:cNvPr id="9" name="Rectangle 8">
            <a:extLst>
              <a:ext uri="{FF2B5EF4-FFF2-40B4-BE49-F238E27FC236}">
                <a16:creationId xmlns:a16="http://schemas.microsoft.com/office/drawing/2014/main" id="{A2B43C8C-C789-8E9C-B8D0-85E0588CE79D}"/>
              </a:ext>
            </a:extLst>
          </p:cNvPr>
          <p:cNvSpPr/>
          <p:nvPr/>
        </p:nvSpPr>
        <p:spPr>
          <a:xfrm>
            <a:off x="0" y="0"/>
            <a:ext cx="914400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Google Shape;158;p34"/>
          <p:cNvSpPr txBox="1">
            <a:spLocks noGrp="1"/>
          </p:cNvSpPr>
          <p:nvPr>
            <p:ph type="body" idx="1"/>
          </p:nvPr>
        </p:nvSpPr>
        <p:spPr>
          <a:xfrm>
            <a:off x="393841" y="803696"/>
            <a:ext cx="4908692" cy="3816420"/>
          </a:xfrm>
          <a:prstGeom prst="rect">
            <a:avLst/>
          </a:prstGeom>
        </p:spPr>
        <p:txBody>
          <a:bodyPr spcFirstLastPara="1" wrap="square" lIns="91425" tIns="91425" rIns="91425" bIns="91425" anchor="t" anchorCtr="0">
            <a:noAutofit/>
          </a:bodyPr>
          <a:lstStyle/>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p:txBody>
      </p:sp>
      <p:sp>
        <p:nvSpPr>
          <p:cNvPr id="159" name="Google Shape;159;p34"/>
          <p:cNvSpPr txBox="1">
            <a:spLocks noGrp="1"/>
          </p:cNvSpPr>
          <p:nvPr>
            <p:ph type="ctrTitle"/>
          </p:nvPr>
        </p:nvSpPr>
        <p:spPr>
          <a:xfrm>
            <a:off x="-944977" y="118884"/>
            <a:ext cx="7266263" cy="550999"/>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rgbClr val="FFC000"/>
                </a:solidFill>
                <a:latin typeface="Corbel" panose="020B0503020204020204" pitchFamily="34" charset="0"/>
              </a:rPr>
              <a:t>Code Merge but Not Integrated</a:t>
            </a:r>
            <a:endParaRPr sz="2800" dirty="0">
              <a:solidFill>
                <a:srgbClr val="FFC000"/>
              </a:solidFill>
              <a:latin typeface="Corbel" panose="020B0503020204020204" pitchFamily="34" charset="0"/>
            </a:endParaRPr>
          </a:p>
        </p:txBody>
      </p:sp>
      <p:pic>
        <p:nvPicPr>
          <p:cNvPr id="7" name="Picture 6">
            <a:extLst>
              <a:ext uri="{FF2B5EF4-FFF2-40B4-BE49-F238E27FC236}">
                <a16:creationId xmlns:a16="http://schemas.microsoft.com/office/drawing/2014/main" id="{D6714A71-A6CF-5C54-F50A-3FFC6278F433}"/>
              </a:ext>
            </a:extLst>
          </p:cNvPr>
          <p:cNvPicPr>
            <a:picLocks noChangeAspect="1"/>
          </p:cNvPicPr>
          <p:nvPr/>
        </p:nvPicPr>
        <p:blipFill>
          <a:blip r:embed="rId4"/>
          <a:stretch>
            <a:fillRect/>
          </a:stretch>
        </p:blipFill>
        <p:spPr>
          <a:xfrm>
            <a:off x="6899334" y="0"/>
            <a:ext cx="2244666" cy="844086"/>
          </a:xfrm>
          <a:prstGeom prst="rect">
            <a:avLst/>
          </a:prstGeom>
        </p:spPr>
      </p:pic>
      <p:sp>
        <p:nvSpPr>
          <p:cNvPr id="8" name="Google Shape;213;p38">
            <a:extLst>
              <a:ext uri="{FF2B5EF4-FFF2-40B4-BE49-F238E27FC236}">
                <a16:creationId xmlns:a16="http://schemas.microsoft.com/office/drawing/2014/main" id="{9CE8CC74-E4E2-E09A-17A1-B04851000594}"/>
              </a:ext>
            </a:extLst>
          </p:cNvPr>
          <p:cNvSpPr txBox="1">
            <a:spLocks/>
          </p:cNvSpPr>
          <p:nvPr/>
        </p:nvSpPr>
        <p:spPr>
          <a:xfrm>
            <a:off x="1964850" y="4620116"/>
            <a:ext cx="5214300" cy="588281"/>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b="0" dirty="0">
                <a:solidFill>
                  <a:schemeClr val="bg1"/>
                </a:solidFill>
              </a:rPr>
              <a:t>www.sscademy.com</a:t>
            </a:r>
          </a:p>
        </p:txBody>
      </p:sp>
      <p:pic>
        <p:nvPicPr>
          <p:cNvPr id="6" name="Picture 5">
            <a:extLst>
              <a:ext uri="{FF2B5EF4-FFF2-40B4-BE49-F238E27FC236}">
                <a16:creationId xmlns:a16="http://schemas.microsoft.com/office/drawing/2014/main" id="{F342AC90-1885-A657-1C5D-FB1AE88B923E}"/>
              </a:ext>
            </a:extLst>
          </p:cNvPr>
          <p:cNvPicPr>
            <a:picLocks noChangeAspect="1"/>
          </p:cNvPicPr>
          <p:nvPr/>
        </p:nvPicPr>
        <p:blipFill>
          <a:blip r:embed="rId5"/>
          <a:stretch>
            <a:fillRect/>
          </a:stretch>
        </p:blipFill>
        <p:spPr>
          <a:xfrm>
            <a:off x="6070577" y="3369365"/>
            <a:ext cx="2674488" cy="1376376"/>
          </a:xfrm>
          <a:prstGeom prst="rect">
            <a:avLst/>
          </a:prstGeom>
        </p:spPr>
      </p:pic>
      <p:sp>
        <p:nvSpPr>
          <p:cNvPr id="10" name="TextBox 9">
            <a:extLst>
              <a:ext uri="{FF2B5EF4-FFF2-40B4-BE49-F238E27FC236}">
                <a16:creationId xmlns:a16="http://schemas.microsoft.com/office/drawing/2014/main" id="{A0B71108-1970-5366-BD92-5A6E6F2C9C57}"/>
              </a:ext>
            </a:extLst>
          </p:cNvPr>
          <p:cNvSpPr txBox="1"/>
          <p:nvPr/>
        </p:nvSpPr>
        <p:spPr>
          <a:xfrm>
            <a:off x="393841" y="1351722"/>
            <a:ext cx="8114722" cy="2031325"/>
          </a:xfrm>
          <a:prstGeom prst="rect">
            <a:avLst/>
          </a:prstGeom>
          <a:noFill/>
        </p:spPr>
        <p:txBody>
          <a:bodyPr wrap="none" rtlCol="0">
            <a:spAutoFit/>
          </a:bodyPr>
          <a:lstStyle/>
          <a:p>
            <a:r>
              <a:rPr lang="en-US" dirty="0">
                <a:solidFill>
                  <a:schemeClr val="bg1"/>
                </a:solidFill>
              </a:rPr>
              <a:t>Developers keep merging the code to VCS several times a day. All the code collected from different </a:t>
            </a:r>
          </a:p>
          <a:p>
            <a:r>
              <a:rPr lang="en-US" dirty="0">
                <a:solidFill>
                  <a:schemeClr val="bg1"/>
                </a:solidFill>
              </a:rPr>
              <a:t>Developers would have generated conflicts and bugs.</a:t>
            </a:r>
          </a:p>
          <a:p>
            <a:endParaRPr lang="en-US" dirty="0"/>
          </a:p>
          <a:p>
            <a:endParaRPr lang="en-US" dirty="0"/>
          </a:p>
          <a:p>
            <a:r>
              <a:rPr lang="en-US" dirty="0">
                <a:solidFill>
                  <a:schemeClr val="bg1"/>
                </a:solidFill>
              </a:rPr>
              <a:t>Code Merged from long time when built throughs Conflicts, Bugs and Errors.</a:t>
            </a:r>
          </a:p>
          <a:p>
            <a:r>
              <a:rPr lang="en-US" dirty="0">
                <a:solidFill>
                  <a:schemeClr val="bg1"/>
                </a:solidFill>
              </a:rPr>
              <a:t>All these conflicts, bugs and errors need to be resolved , which takes a very long time and halts </a:t>
            </a:r>
          </a:p>
          <a:p>
            <a:r>
              <a:rPr lang="en-US" dirty="0">
                <a:solidFill>
                  <a:schemeClr val="bg1"/>
                </a:solidFill>
              </a:rPr>
              <a:t>Development.</a:t>
            </a:r>
          </a:p>
          <a:p>
            <a:endParaRPr lang="en-US" dirty="0"/>
          </a:p>
          <a:p>
            <a:endParaRPr lang="en-US" dirty="0"/>
          </a:p>
        </p:txBody>
      </p:sp>
    </p:spTree>
    <p:extLst>
      <p:ext uri="{BB962C8B-B14F-4D97-AF65-F5344CB8AC3E}">
        <p14:creationId xmlns:p14="http://schemas.microsoft.com/office/powerpoint/2010/main" val="11047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9" name="Rectangle 8">
            <a:extLst>
              <a:ext uri="{FF2B5EF4-FFF2-40B4-BE49-F238E27FC236}">
                <a16:creationId xmlns:a16="http://schemas.microsoft.com/office/drawing/2014/main" id="{A2B43C8C-C789-8E9C-B8D0-85E0588CE79D}"/>
              </a:ext>
            </a:extLst>
          </p:cNvPr>
          <p:cNvSpPr/>
          <p:nvPr/>
        </p:nvSpPr>
        <p:spPr>
          <a:xfrm>
            <a:off x="12842" y="0"/>
            <a:ext cx="914400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Google Shape;158;p34"/>
          <p:cNvSpPr txBox="1">
            <a:spLocks noGrp="1"/>
          </p:cNvSpPr>
          <p:nvPr>
            <p:ph type="body" idx="1"/>
          </p:nvPr>
        </p:nvSpPr>
        <p:spPr>
          <a:xfrm>
            <a:off x="393841" y="803696"/>
            <a:ext cx="4908692" cy="3816420"/>
          </a:xfrm>
          <a:prstGeom prst="rect">
            <a:avLst/>
          </a:prstGeom>
        </p:spPr>
        <p:txBody>
          <a:bodyPr spcFirstLastPara="1" wrap="square" lIns="91425" tIns="91425" rIns="91425" bIns="91425" anchor="t" anchorCtr="0">
            <a:noAutofit/>
          </a:bodyPr>
          <a:lstStyle/>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p:txBody>
      </p:sp>
      <p:sp>
        <p:nvSpPr>
          <p:cNvPr id="159" name="Google Shape;159;p34"/>
          <p:cNvSpPr txBox="1">
            <a:spLocks noGrp="1"/>
          </p:cNvSpPr>
          <p:nvPr>
            <p:ph type="ctrTitle"/>
          </p:nvPr>
        </p:nvSpPr>
        <p:spPr>
          <a:xfrm>
            <a:off x="-969462" y="-2860"/>
            <a:ext cx="5454913" cy="550999"/>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Contineous Integration</a:t>
            </a:r>
            <a:endParaRPr dirty="0">
              <a:solidFill>
                <a:schemeClr val="bg1"/>
              </a:solidFill>
            </a:endParaRPr>
          </a:p>
        </p:txBody>
      </p:sp>
      <p:pic>
        <p:nvPicPr>
          <p:cNvPr id="7" name="Picture 6">
            <a:extLst>
              <a:ext uri="{FF2B5EF4-FFF2-40B4-BE49-F238E27FC236}">
                <a16:creationId xmlns:a16="http://schemas.microsoft.com/office/drawing/2014/main" id="{D6714A71-A6CF-5C54-F50A-3FFC6278F433}"/>
              </a:ext>
            </a:extLst>
          </p:cNvPr>
          <p:cNvPicPr>
            <a:picLocks noChangeAspect="1"/>
          </p:cNvPicPr>
          <p:nvPr/>
        </p:nvPicPr>
        <p:blipFill>
          <a:blip r:embed="rId3"/>
          <a:stretch>
            <a:fillRect/>
          </a:stretch>
        </p:blipFill>
        <p:spPr>
          <a:xfrm>
            <a:off x="6899334" y="0"/>
            <a:ext cx="2244666" cy="844086"/>
          </a:xfrm>
          <a:prstGeom prst="rect">
            <a:avLst/>
          </a:prstGeom>
        </p:spPr>
      </p:pic>
      <p:sp>
        <p:nvSpPr>
          <p:cNvPr id="8" name="Google Shape;213;p38">
            <a:extLst>
              <a:ext uri="{FF2B5EF4-FFF2-40B4-BE49-F238E27FC236}">
                <a16:creationId xmlns:a16="http://schemas.microsoft.com/office/drawing/2014/main" id="{9CE8CC74-E4E2-E09A-17A1-B04851000594}"/>
              </a:ext>
            </a:extLst>
          </p:cNvPr>
          <p:cNvSpPr txBox="1">
            <a:spLocks/>
          </p:cNvSpPr>
          <p:nvPr/>
        </p:nvSpPr>
        <p:spPr>
          <a:xfrm>
            <a:off x="1964850" y="4620116"/>
            <a:ext cx="5214300" cy="588281"/>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b="0" dirty="0">
                <a:solidFill>
                  <a:schemeClr val="bg1"/>
                </a:solidFill>
              </a:rPr>
              <a:t>www.sscademy.com</a:t>
            </a:r>
          </a:p>
        </p:txBody>
      </p:sp>
      <p:sp>
        <p:nvSpPr>
          <p:cNvPr id="4" name="Rectangle 3">
            <a:extLst>
              <a:ext uri="{FF2B5EF4-FFF2-40B4-BE49-F238E27FC236}">
                <a16:creationId xmlns:a16="http://schemas.microsoft.com/office/drawing/2014/main" id="{FD17CC49-7033-7BA0-1824-FC45919F7586}"/>
              </a:ext>
            </a:extLst>
          </p:cNvPr>
          <p:cNvSpPr/>
          <p:nvPr/>
        </p:nvSpPr>
        <p:spPr>
          <a:xfrm>
            <a:off x="109330" y="824208"/>
            <a:ext cx="1441811" cy="655983"/>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DEVELOPERS</a:t>
            </a:r>
          </a:p>
        </p:txBody>
      </p:sp>
      <p:sp>
        <p:nvSpPr>
          <p:cNvPr id="6" name="Rectangle 5">
            <a:extLst>
              <a:ext uri="{FF2B5EF4-FFF2-40B4-BE49-F238E27FC236}">
                <a16:creationId xmlns:a16="http://schemas.microsoft.com/office/drawing/2014/main" id="{2D0C3C5E-421F-552C-4240-71AFB369126A}"/>
              </a:ext>
            </a:extLst>
          </p:cNvPr>
          <p:cNvSpPr/>
          <p:nvPr/>
        </p:nvSpPr>
        <p:spPr>
          <a:xfrm>
            <a:off x="4010439" y="2431671"/>
            <a:ext cx="1123122" cy="655983"/>
          </a:xfrm>
          <a:prstGeom prst="rect">
            <a:avLst/>
          </a:prstGeom>
          <a:solidFill>
            <a:srgbClr val="EC04AF"/>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BUILD</a:t>
            </a:r>
          </a:p>
        </p:txBody>
      </p:sp>
      <p:sp>
        <p:nvSpPr>
          <p:cNvPr id="11" name="Rectangle 10">
            <a:extLst>
              <a:ext uri="{FF2B5EF4-FFF2-40B4-BE49-F238E27FC236}">
                <a16:creationId xmlns:a16="http://schemas.microsoft.com/office/drawing/2014/main" id="{D676B995-3248-3C4E-245B-E0B4A2771A2E}"/>
              </a:ext>
            </a:extLst>
          </p:cNvPr>
          <p:cNvSpPr/>
          <p:nvPr/>
        </p:nvSpPr>
        <p:spPr>
          <a:xfrm>
            <a:off x="1964850" y="823468"/>
            <a:ext cx="1123122" cy="655983"/>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VCS</a:t>
            </a:r>
          </a:p>
        </p:txBody>
      </p:sp>
      <p:sp>
        <p:nvSpPr>
          <p:cNvPr id="12" name="Rectangle 11">
            <a:extLst>
              <a:ext uri="{FF2B5EF4-FFF2-40B4-BE49-F238E27FC236}">
                <a16:creationId xmlns:a16="http://schemas.microsoft.com/office/drawing/2014/main" id="{F5850ED5-5980-72A8-2B59-63E2306A2E96}"/>
              </a:ext>
            </a:extLst>
          </p:cNvPr>
          <p:cNvSpPr/>
          <p:nvPr/>
        </p:nvSpPr>
        <p:spPr>
          <a:xfrm>
            <a:off x="3014054" y="1605799"/>
            <a:ext cx="1123122" cy="655983"/>
          </a:xfrm>
          <a:prstGeom prst="rect">
            <a:avLst/>
          </a:prstGeom>
          <a:solidFill>
            <a:srgbClr val="EAFEC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FETCH</a:t>
            </a:r>
          </a:p>
        </p:txBody>
      </p:sp>
      <p:sp>
        <p:nvSpPr>
          <p:cNvPr id="20" name="Rectangle 19">
            <a:extLst>
              <a:ext uri="{FF2B5EF4-FFF2-40B4-BE49-F238E27FC236}">
                <a16:creationId xmlns:a16="http://schemas.microsoft.com/office/drawing/2014/main" id="{0D8E9A97-FBA1-AFBD-C531-D93CBC9AEAB3}"/>
              </a:ext>
            </a:extLst>
          </p:cNvPr>
          <p:cNvSpPr/>
          <p:nvPr/>
        </p:nvSpPr>
        <p:spPr>
          <a:xfrm>
            <a:off x="4977811" y="3288747"/>
            <a:ext cx="1123122" cy="655983"/>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a:t>
            </a:r>
          </a:p>
        </p:txBody>
      </p:sp>
      <p:sp>
        <p:nvSpPr>
          <p:cNvPr id="21" name="Rectangle 20">
            <a:extLst>
              <a:ext uri="{FF2B5EF4-FFF2-40B4-BE49-F238E27FC236}">
                <a16:creationId xmlns:a16="http://schemas.microsoft.com/office/drawing/2014/main" id="{2704D0B7-38DB-A9EE-B4D0-CE790510AF4E}"/>
              </a:ext>
            </a:extLst>
          </p:cNvPr>
          <p:cNvSpPr/>
          <p:nvPr/>
        </p:nvSpPr>
        <p:spPr>
          <a:xfrm>
            <a:off x="5776212" y="4124099"/>
            <a:ext cx="1123122" cy="655983"/>
          </a:xfrm>
          <a:prstGeom prst="rect">
            <a:avLst/>
          </a:prstGeom>
          <a:solidFill>
            <a:srgbClr val="B7B739"/>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NOTIFY</a:t>
            </a:r>
          </a:p>
        </p:txBody>
      </p:sp>
      <p:sp>
        <p:nvSpPr>
          <p:cNvPr id="22" name="Rectangle 21">
            <a:extLst>
              <a:ext uri="{FF2B5EF4-FFF2-40B4-BE49-F238E27FC236}">
                <a16:creationId xmlns:a16="http://schemas.microsoft.com/office/drawing/2014/main" id="{BCBA59F8-C37C-9EA9-134E-C158EA6ED9C7}"/>
              </a:ext>
            </a:extLst>
          </p:cNvPr>
          <p:cNvSpPr/>
          <p:nvPr/>
        </p:nvSpPr>
        <p:spPr>
          <a:xfrm>
            <a:off x="7460106" y="4124098"/>
            <a:ext cx="1475172" cy="655983"/>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DEVELOPERS</a:t>
            </a:r>
          </a:p>
        </p:txBody>
      </p:sp>
      <p:cxnSp>
        <p:nvCxnSpPr>
          <p:cNvPr id="24" name="Straight Arrow Connector 23">
            <a:extLst>
              <a:ext uri="{FF2B5EF4-FFF2-40B4-BE49-F238E27FC236}">
                <a16:creationId xmlns:a16="http://schemas.microsoft.com/office/drawing/2014/main" id="{E1E4DB32-65B4-5DAC-35F0-4F4DBF342C02}"/>
              </a:ext>
            </a:extLst>
          </p:cNvPr>
          <p:cNvCxnSpPr>
            <a:cxnSpLocks/>
            <a:endCxn id="11" idx="1"/>
          </p:cNvCxnSpPr>
          <p:nvPr/>
        </p:nvCxnSpPr>
        <p:spPr>
          <a:xfrm flipV="1">
            <a:off x="1551141" y="1151460"/>
            <a:ext cx="413709" cy="14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or: Elbow 26">
            <a:extLst>
              <a:ext uri="{FF2B5EF4-FFF2-40B4-BE49-F238E27FC236}">
                <a16:creationId xmlns:a16="http://schemas.microsoft.com/office/drawing/2014/main" id="{D606913F-8645-9CDC-3483-58A8841858C9}"/>
              </a:ext>
            </a:extLst>
          </p:cNvPr>
          <p:cNvCxnSpPr>
            <a:stCxn id="11" idx="3"/>
          </p:cNvCxnSpPr>
          <p:nvPr/>
        </p:nvCxnSpPr>
        <p:spPr>
          <a:xfrm>
            <a:off x="3087972" y="1151460"/>
            <a:ext cx="450358" cy="45433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9" name="Connector: Elbow 28">
            <a:extLst>
              <a:ext uri="{FF2B5EF4-FFF2-40B4-BE49-F238E27FC236}">
                <a16:creationId xmlns:a16="http://schemas.microsoft.com/office/drawing/2014/main" id="{F02D7BCE-0769-86C4-5936-E27DD50CBEA3}"/>
              </a:ext>
            </a:extLst>
          </p:cNvPr>
          <p:cNvCxnSpPr>
            <a:stCxn id="12" idx="3"/>
            <a:endCxn id="6" idx="0"/>
          </p:cNvCxnSpPr>
          <p:nvPr/>
        </p:nvCxnSpPr>
        <p:spPr>
          <a:xfrm>
            <a:off x="4137176" y="1933791"/>
            <a:ext cx="434824" cy="49788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0" name="Connector: Elbow 29">
            <a:extLst>
              <a:ext uri="{FF2B5EF4-FFF2-40B4-BE49-F238E27FC236}">
                <a16:creationId xmlns:a16="http://schemas.microsoft.com/office/drawing/2014/main" id="{54469CD4-6105-016D-ED96-4B7152549EFB}"/>
              </a:ext>
            </a:extLst>
          </p:cNvPr>
          <p:cNvCxnSpPr/>
          <p:nvPr/>
        </p:nvCxnSpPr>
        <p:spPr>
          <a:xfrm>
            <a:off x="5168718" y="2759662"/>
            <a:ext cx="434824" cy="49788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51BE5F0A-8DC0-80FE-0C05-C11EFE429864}"/>
              </a:ext>
            </a:extLst>
          </p:cNvPr>
          <p:cNvCxnSpPr/>
          <p:nvPr/>
        </p:nvCxnSpPr>
        <p:spPr>
          <a:xfrm>
            <a:off x="6120361" y="3604945"/>
            <a:ext cx="434824" cy="49788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FA59365A-3934-5BF6-C8AC-27DB2B9AC907}"/>
              </a:ext>
            </a:extLst>
          </p:cNvPr>
          <p:cNvCxnSpPr>
            <a:stCxn id="21" idx="3"/>
            <a:endCxn id="22" idx="1"/>
          </p:cNvCxnSpPr>
          <p:nvPr/>
        </p:nvCxnSpPr>
        <p:spPr>
          <a:xfrm flipV="1">
            <a:off x="6899334" y="4452090"/>
            <a:ext cx="560772" cy="1"/>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5423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9" name="Rectangle 8">
            <a:extLst>
              <a:ext uri="{FF2B5EF4-FFF2-40B4-BE49-F238E27FC236}">
                <a16:creationId xmlns:a16="http://schemas.microsoft.com/office/drawing/2014/main" id="{A2B43C8C-C789-8E9C-B8D0-85E0588CE79D}"/>
              </a:ext>
            </a:extLst>
          </p:cNvPr>
          <p:cNvSpPr/>
          <p:nvPr/>
        </p:nvSpPr>
        <p:spPr>
          <a:xfrm>
            <a:off x="0" y="0"/>
            <a:ext cx="914400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Google Shape;158;p34"/>
          <p:cNvSpPr txBox="1">
            <a:spLocks noGrp="1"/>
          </p:cNvSpPr>
          <p:nvPr>
            <p:ph type="body" idx="1"/>
          </p:nvPr>
        </p:nvSpPr>
        <p:spPr>
          <a:xfrm>
            <a:off x="393841" y="803696"/>
            <a:ext cx="4908692" cy="3816420"/>
          </a:xfrm>
          <a:prstGeom prst="rect">
            <a:avLst/>
          </a:prstGeom>
        </p:spPr>
        <p:txBody>
          <a:bodyPr spcFirstLastPara="1" wrap="square" lIns="91425" tIns="91425" rIns="91425" bIns="91425" anchor="t" anchorCtr="0">
            <a:noAutofit/>
          </a:bodyPr>
          <a:lstStyle/>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p:txBody>
      </p:sp>
      <p:sp>
        <p:nvSpPr>
          <p:cNvPr id="159" name="Google Shape;159;p34"/>
          <p:cNvSpPr txBox="1">
            <a:spLocks noGrp="1"/>
          </p:cNvSpPr>
          <p:nvPr>
            <p:ph type="ctrTitle"/>
          </p:nvPr>
        </p:nvSpPr>
        <p:spPr>
          <a:xfrm>
            <a:off x="-969462" y="-2860"/>
            <a:ext cx="5454913" cy="550999"/>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Contineous Integration</a:t>
            </a:r>
            <a:endParaRPr dirty="0">
              <a:solidFill>
                <a:schemeClr val="bg1"/>
              </a:solidFill>
            </a:endParaRPr>
          </a:p>
        </p:txBody>
      </p:sp>
      <p:pic>
        <p:nvPicPr>
          <p:cNvPr id="7" name="Picture 6">
            <a:extLst>
              <a:ext uri="{FF2B5EF4-FFF2-40B4-BE49-F238E27FC236}">
                <a16:creationId xmlns:a16="http://schemas.microsoft.com/office/drawing/2014/main" id="{D6714A71-A6CF-5C54-F50A-3FFC6278F433}"/>
              </a:ext>
            </a:extLst>
          </p:cNvPr>
          <p:cNvPicPr>
            <a:picLocks noChangeAspect="1"/>
          </p:cNvPicPr>
          <p:nvPr/>
        </p:nvPicPr>
        <p:blipFill>
          <a:blip r:embed="rId3"/>
          <a:stretch>
            <a:fillRect/>
          </a:stretch>
        </p:blipFill>
        <p:spPr>
          <a:xfrm>
            <a:off x="6899334" y="0"/>
            <a:ext cx="2244666" cy="844086"/>
          </a:xfrm>
          <a:prstGeom prst="rect">
            <a:avLst/>
          </a:prstGeom>
        </p:spPr>
      </p:pic>
      <p:sp>
        <p:nvSpPr>
          <p:cNvPr id="8" name="Google Shape;213;p38">
            <a:extLst>
              <a:ext uri="{FF2B5EF4-FFF2-40B4-BE49-F238E27FC236}">
                <a16:creationId xmlns:a16="http://schemas.microsoft.com/office/drawing/2014/main" id="{9CE8CC74-E4E2-E09A-17A1-B04851000594}"/>
              </a:ext>
            </a:extLst>
          </p:cNvPr>
          <p:cNvSpPr txBox="1">
            <a:spLocks/>
          </p:cNvSpPr>
          <p:nvPr/>
        </p:nvSpPr>
        <p:spPr>
          <a:xfrm>
            <a:off x="1964850" y="4620116"/>
            <a:ext cx="5214300" cy="588281"/>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b="0" dirty="0">
                <a:solidFill>
                  <a:schemeClr val="bg1"/>
                </a:solidFill>
              </a:rPr>
              <a:t>www.sscademy.com</a:t>
            </a:r>
          </a:p>
        </p:txBody>
      </p:sp>
      <p:sp>
        <p:nvSpPr>
          <p:cNvPr id="3" name="TextBox 2">
            <a:extLst>
              <a:ext uri="{FF2B5EF4-FFF2-40B4-BE49-F238E27FC236}">
                <a16:creationId xmlns:a16="http://schemas.microsoft.com/office/drawing/2014/main" id="{DAA7F9CA-6B4D-64BA-FF35-2554FDE64CE6}"/>
              </a:ext>
            </a:extLst>
          </p:cNvPr>
          <p:cNvSpPr txBox="1"/>
          <p:nvPr/>
        </p:nvSpPr>
        <p:spPr>
          <a:xfrm>
            <a:off x="182011" y="803696"/>
            <a:ext cx="8779977" cy="3754874"/>
          </a:xfrm>
          <a:prstGeom prst="rect">
            <a:avLst/>
          </a:prstGeom>
          <a:noFill/>
        </p:spPr>
        <p:txBody>
          <a:bodyPr wrap="square" rtlCol="0">
            <a:spAutoFit/>
          </a:bodyPr>
          <a:lstStyle/>
          <a:p>
            <a:r>
              <a:rPr lang="en-US" dirty="0">
                <a:solidFill>
                  <a:schemeClr val="bg1"/>
                </a:solidFill>
              </a:rPr>
              <a:t>Developers create some code and upload it into some version controlling system like Git. Jenkins will  immediately download that code and this is called continuous download.</a:t>
            </a:r>
          </a:p>
          <a:p>
            <a:endParaRPr lang="en-US" dirty="0">
              <a:solidFill>
                <a:schemeClr val="bg1"/>
              </a:solidFill>
            </a:endParaRPr>
          </a:p>
          <a:p>
            <a:r>
              <a:rPr lang="en-US" dirty="0">
                <a:solidFill>
                  <a:schemeClr val="bg1"/>
                </a:solidFill>
              </a:rPr>
              <a:t>The code downloaded in the previous stage has to converted into a setup file commonly know as artifact. This artifact can be in the format of </a:t>
            </a:r>
            <a:r>
              <a:rPr lang="en-US" dirty="0" err="1">
                <a:solidFill>
                  <a:schemeClr val="bg1"/>
                </a:solidFill>
              </a:rPr>
              <a:t>jar,war,ear</a:t>
            </a:r>
            <a:r>
              <a:rPr lang="en-US" dirty="0">
                <a:solidFill>
                  <a:schemeClr val="bg1"/>
                </a:solidFill>
              </a:rPr>
              <a:t> file etc. To trigger this build process Jenkins uses build tools like Maven, </a:t>
            </a:r>
            <a:r>
              <a:rPr lang="en-US" dirty="0" err="1">
                <a:solidFill>
                  <a:schemeClr val="bg1"/>
                </a:solidFill>
              </a:rPr>
              <a:t>Gradel</a:t>
            </a:r>
            <a:r>
              <a:rPr lang="en-US" dirty="0">
                <a:solidFill>
                  <a:schemeClr val="bg1"/>
                </a:solidFill>
              </a:rPr>
              <a:t>, </a:t>
            </a:r>
            <a:r>
              <a:rPr lang="en-US" dirty="0" err="1">
                <a:solidFill>
                  <a:schemeClr val="bg1"/>
                </a:solidFill>
              </a:rPr>
              <a:t>Msbuild</a:t>
            </a:r>
            <a:r>
              <a:rPr lang="en-US" dirty="0">
                <a:solidFill>
                  <a:schemeClr val="bg1"/>
                </a:solidFill>
              </a:rPr>
              <a:t> etc. This stage is called continuous build</a:t>
            </a:r>
          </a:p>
          <a:p>
            <a:endParaRPr lang="en-US" dirty="0">
              <a:solidFill>
                <a:schemeClr val="bg1"/>
              </a:solidFill>
            </a:endParaRPr>
          </a:p>
          <a:p>
            <a:r>
              <a:rPr lang="en-US" dirty="0">
                <a:solidFill>
                  <a:schemeClr val="bg1"/>
                </a:solidFill>
              </a:rPr>
              <a:t>The artifact in the previous stage has to deployed into the testing environment. This testing servers might be running on some application servers like tomcat, WebLogic etc. Once it is deployed here it become available to the testers. This is called continuous deployment.</a:t>
            </a:r>
          </a:p>
          <a:p>
            <a:endParaRPr lang="en-US" dirty="0">
              <a:solidFill>
                <a:schemeClr val="bg1"/>
              </a:solidFill>
            </a:endParaRPr>
          </a:p>
          <a:p>
            <a:r>
              <a:rPr lang="en-US" dirty="0">
                <a:solidFill>
                  <a:schemeClr val="bg1"/>
                </a:solidFill>
              </a:rPr>
              <a:t>Testers create automation test scripts using tools like Selenium, </a:t>
            </a:r>
            <a:r>
              <a:rPr lang="en-US" dirty="0" err="1">
                <a:solidFill>
                  <a:schemeClr val="bg1"/>
                </a:solidFill>
              </a:rPr>
              <a:t>Codedui</a:t>
            </a:r>
            <a:r>
              <a:rPr lang="en-US" dirty="0">
                <a:solidFill>
                  <a:schemeClr val="bg1"/>
                </a:solidFill>
              </a:rPr>
              <a:t> etc. Jenkins now executes these automation testing scripts and check if the application is working correctly or no. If it not working Jenkins will send email notifications to the corresponding team members. Developers will fix the defects and upload the modified code into git, Jenkins will again start from stage 1</a:t>
            </a:r>
          </a:p>
          <a:p>
            <a:endParaRPr lang="en-US" dirty="0">
              <a:solidFill>
                <a:schemeClr val="bg1"/>
              </a:solidFill>
            </a:endParaRPr>
          </a:p>
          <a:p>
            <a:endParaRPr lang="en-US" dirty="0"/>
          </a:p>
        </p:txBody>
      </p:sp>
    </p:spTree>
    <p:extLst>
      <p:ext uri="{BB962C8B-B14F-4D97-AF65-F5344CB8AC3E}">
        <p14:creationId xmlns:p14="http://schemas.microsoft.com/office/powerpoint/2010/main" val="361276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9" name="Rectangle 8">
            <a:extLst>
              <a:ext uri="{FF2B5EF4-FFF2-40B4-BE49-F238E27FC236}">
                <a16:creationId xmlns:a16="http://schemas.microsoft.com/office/drawing/2014/main" id="{A2B43C8C-C789-8E9C-B8D0-85E0588CE79D}"/>
              </a:ext>
            </a:extLst>
          </p:cNvPr>
          <p:cNvSpPr/>
          <p:nvPr/>
        </p:nvSpPr>
        <p:spPr>
          <a:xfrm>
            <a:off x="0" y="0"/>
            <a:ext cx="914400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Google Shape;158;p34"/>
          <p:cNvSpPr txBox="1">
            <a:spLocks noGrp="1"/>
          </p:cNvSpPr>
          <p:nvPr>
            <p:ph type="body" idx="1"/>
          </p:nvPr>
        </p:nvSpPr>
        <p:spPr>
          <a:xfrm>
            <a:off x="393841" y="803696"/>
            <a:ext cx="4908692" cy="3816420"/>
          </a:xfrm>
          <a:prstGeom prst="rect">
            <a:avLst/>
          </a:prstGeom>
        </p:spPr>
        <p:txBody>
          <a:bodyPr spcFirstLastPara="1" wrap="square" lIns="91425" tIns="91425" rIns="91425" bIns="91425" anchor="t" anchorCtr="0">
            <a:noAutofit/>
          </a:bodyPr>
          <a:lstStyle/>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p:txBody>
      </p:sp>
      <p:sp>
        <p:nvSpPr>
          <p:cNvPr id="159" name="Google Shape;159;p34"/>
          <p:cNvSpPr txBox="1">
            <a:spLocks noGrp="1"/>
          </p:cNvSpPr>
          <p:nvPr>
            <p:ph type="ctrTitle"/>
          </p:nvPr>
        </p:nvSpPr>
        <p:spPr>
          <a:xfrm>
            <a:off x="-969462" y="-2860"/>
            <a:ext cx="5454913" cy="550999"/>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Contineous Delivery</a:t>
            </a:r>
            <a:endParaRPr dirty="0">
              <a:solidFill>
                <a:schemeClr val="bg1"/>
              </a:solidFill>
            </a:endParaRPr>
          </a:p>
        </p:txBody>
      </p:sp>
      <p:pic>
        <p:nvPicPr>
          <p:cNvPr id="7" name="Picture 6">
            <a:extLst>
              <a:ext uri="{FF2B5EF4-FFF2-40B4-BE49-F238E27FC236}">
                <a16:creationId xmlns:a16="http://schemas.microsoft.com/office/drawing/2014/main" id="{D6714A71-A6CF-5C54-F50A-3FFC6278F433}"/>
              </a:ext>
            </a:extLst>
          </p:cNvPr>
          <p:cNvPicPr>
            <a:picLocks noChangeAspect="1"/>
          </p:cNvPicPr>
          <p:nvPr/>
        </p:nvPicPr>
        <p:blipFill>
          <a:blip r:embed="rId3"/>
          <a:stretch>
            <a:fillRect/>
          </a:stretch>
        </p:blipFill>
        <p:spPr>
          <a:xfrm>
            <a:off x="6899334" y="0"/>
            <a:ext cx="2244666" cy="844086"/>
          </a:xfrm>
          <a:prstGeom prst="rect">
            <a:avLst/>
          </a:prstGeom>
        </p:spPr>
      </p:pic>
      <p:sp>
        <p:nvSpPr>
          <p:cNvPr id="8" name="Google Shape;213;p38">
            <a:extLst>
              <a:ext uri="{FF2B5EF4-FFF2-40B4-BE49-F238E27FC236}">
                <a16:creationId xmlns:a16="http://schemas.microsoft.com/office/drawing/2014/main" id="{9CE8CC74-E4E2-E09A-17A1-B04851000594}"/>
              </a:ext>
            </a:extLst>
          </p:cNvPr>
          <p:cNvSpPr txBox="1">
            <a:spLocks/>
          </p:cNvSpPr>
          <p:nvPr/>
        </p:nvSpPr>
        <p:spPr>
          <a:xfrm>
            <a:off x="1964850" y="4620116"/>
            <a:ext cx="5214300" cy="588281"/>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b="0" dirty="0">
                <a:solidFill>
                  <a:schemeClr val="bg1"/>
                </a:solidFill>
              </a:rPr>
              <a:t>www.sscademy.com</a:t>
            </a:r>
          </a:p>
        </p:txBody>
      </p:sp>
      <p:sp>
        <p:nvSpPr>
          <p:cNvPr id="3" name="TextBox 2">
            <a:extLst>
              <a:ext uri="{FF2B5EF4-FFF2-40B4-BE49-F238E27FC236}">
                <a16:creationId xmlns:a16="http://schemas.microsoft.com/office/drawing/2014/main" id="{DAA7F9CA-6B4D-64BA-FF35-2554FDE64CE6}"/>
              </a:ext>
            </a:extLst>
          </p:cNvPr>
          <p:cNvSpPr txBox="1"/>
          <p:nvPr/>
        </p:nvSpPr>
        <p:spPr>
          <a:xfrm>
            <a:off x="182011" y="803696"/>
            <a:ext cx="8779977" cy="738664"/>
          </a:xfrm>
          <a:prstGeom prst="rect">
            <a:avLst/>
          </a:prstGeom>
          <a:noFill/>
        </p:spPr>
        <p:txBody>
          <a:bodyPr wrap="square" rtlCol="0">
            <a:spAutoFit/>
          </a:bodyPr>
          <a:lstStyle/>
          <a:p>
            <a:r>
              <a:rPr lang="en-US" dirty="0">
                <a:solidFill>
                  <a:schemeClr val="bg1"/>
                </a:solidFill>
              </a:rPr>
              <a:t>If testing passes Jenkins will deploy the artifact into the production servers form where the end user or client can start accessing it. This is called continuous delivery</a:t>
            </a:r>
          </a:p>
          <a:p>
            <a:endParaRPr lang="en-US" dirty="0"/>
          </a:p>
        </p:txBody>
      </p:sp>
      <p:pic>
        <p:nvPicPr>
          <p:cNvPr id="4" name="Picture 3">
            <a:extLst>
              <a:ext uri="{FF2B5EF4-FFF2-40B4-BE49-F238E27FC236}">
                <a16:creationId xmlns:a16="http://schemas.microsoft.com/office/drawing/2014/main" id="{1756A025-005A-FCE9-4B78-5A2F6DD02A02}"/>
              </a:ext>
            </a:extLst>
          </p:cNvPr>
          <p:cNvPicPr>
            <a:picLocks noChangeAspect="1"/>
          </p:cNvPicPr>
          <p:nvPr/>
        </p:nvPicPr>
        <p:blipFill>
          <a:blip r:embed="rId4"/>
          <a:stretch>
            <a:fillRect/>
          </a:stretch>
        </p:blipFill>
        <p:spPr>
          <a:xfrm>
            <a:off x="4812623" y="1483495"/>
            <a:ext cx="5129777" cy="2944872"/>
          </a:xfrm>
          <a:prstGeom prst="rect">
            <a:avLst/>
          </a:prstGeom>
        </p:spPr>
      </p:pic>
      <p:pic>
        <p:nvPicPr>
          <p:cNvPr id="6" name="Picture 5">
            <a:extLst>
              <a:ext uri="{FF2B5EF4-FFF2-40B4-BE49-F238E27FC236}">
                <a16:creationId xmlns:a16="http://schemas.microsoft.com/office/drawing/2014/main" id="{69668F23-04B9-5E3E-C733-EB8408FF98BC}"/>
              </a:ext>
            </a:extLst>
          </p:cNvPr>
          <p:cNvPicPr>
            <a:picLocks noChangeAspect="1"/>
          </p:cNvPicPr>
          <p:nvPr/>
        </p:nvPicPr>
        <p:blipFill>
          <a:blip r:embed="rId5"/>
          <a:stretch>
            <a:fillRect/>
          </a:stretch>
        </p:blipFill>
        <p:spPr>
          <a:xfrm>
            <a:off x="475898" y="1615156"/>
            <a:ext cx="4602997" cy="2681551"/>
          </a:xfrm>
          <a:prstGeom prst="rect">
            <a:avLst/>
          </a:prstGeom>
        </p:spPr>
      </p:pic>
    </p:spTree>
    <p:extLst>
      <p:ext uri="{BB962C8B-B14F-4D97-AF65-F5344CB8AC3E}">
        <p14:creationId xmlns:p14="http://schemas.microsoft.com/office/powerpoint/2010/main" val="106335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9" name="Rectangle 8">
            <a:extLst>
              <a:ext uri="{FF2B5EF4-FFF2-40B4-BE49-F238E27FC236}">
                <a16:creationId xmlns:a16="http://schemas.microsoft.com/office/drawing/2014/main" id="{A2B43C8C-C789-8E9C-B8D0-85E0588CE79D}"/>
              </a:ext>
            </a:extLst>
          </p:cNvPr>
          <p:cNvSpPr/>
          <p:nvPr/>
        </p:nvSpPr>
        <p:spPr>
          <a:xfrm>
            <a:off x="0" y="0"/>
            <a:ext cx="914400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Google Shape;158;p34"/>
          <p:cNvSpPr txBox="1">
            <a:spLocks noGrp="1"/>
          </p:cNvSpPr>
          <p:nvPr>
            <p:ph type="body" idx="1"/>
          </p:nvPr>
        </p:nvSpPr>
        <p:spPr>
          <a:xfrm>
            <a:off x="393841" y="803696"/>
            <a:ext cx="4908692" cy="3816420"/>
          </a:xfrm>
          <a:prstGeom prst="rect">
            <a:avLst/>
          </a:prstGeom>
        </p:spPr>
        <p:txBody>
          <a:bodyPr spcFirstLastPara="1" wrap="square" lIns="91425" tIns="91425" rIns="91425" bIns="91425" anchor="t" anchorCtr="0">
            <a:noAutofit/>
          </a:bodyPr>
          <a:lstStyle/>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p:txBody>
      </p:sp>
      <p:sp>
        <p:nvSpPr>
          <p:cNvPr id="159" name="Google Shape;159;p34"/>
          <p:cNvSpPr txBox="1">
            <a:spLocks noGrp="1"/>
          </p:cNvSpPr>
          <p:nvPr>
            <p:ph type="ctrTitle"/>
          </p:nvPr>
        </p:nvSpPr>
        <p:spPr>
          <a:xfrm>
            <a:off x="-969462" y="-2860"/>
            <a:ext cx="5454913" cy="550999"/>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Jenkins Installation</a:t>
            </a:r>
            <a:endParaRPr dirty="0">
              <a:solidFill>
                <a:schemeClr val="bg1"/>
              </a:solidFill>
            </a:endParaRPr>
          </a:p>
        </p:txBody>
      </p:sp>
      <p:pic>
        <p:nvPicPr>
          <p:cNvPr id="7" name="Picture 6">
            <a:extLst>
              <a:ext uri="{FF2B5EF4-FFF2-40B4-BE49-F238E27FC236}">
                <a16:creationId xmlns:a16="http://schemas.microsoft.com/office/drawing/2014/main" id="{D6714A71-A6CF-5C54-F50A-3FFC6278F433}"/>
              </a:ext>
            </a:extLst>
          </p:cNvPr>
          <p:cNvPicPr>
            <a:picLocks noChangeAspect="1"/>
          </p:cNvPicPr>
          <p:nvPr/>
        </p:nvPicPr>
        <p:blipFill>
          <a:blip r:embed="rId3"/>
          <a:stretch>
            <a:fillRect/>
          </a:stretch>
        </p:blipFill>
        <p:spPr>
          <a:xfrm>
            <a:off x="6899334" y="0"/>
            <a:ext cx="2244666" cy="844086"/>
          </a:xfrm>
          <a:prstGeom prst="rect">
            <a:avLst/>
          </a:prstGeom>
        </p:spPr>
      </p:pic>
      <p:sp>
        <p:nvSpPr>
          <p:cNvPr id="8" name="Google Shape;213;p38">
            <a:extLst>
              <a:ext uri="{FF2B5EF4-FFF2-40B4-BE49-F238E27FC236}">
                <a16:creationId xmlns:a16="http://schemas.microsoft.com/office/drawing/2014/main" id="{9CE8CC74-E4E2-E09A-17A1-B04851000594}"/>
              </a:ext>
            </a:extLst>
          </p:cNvPr>
          <p:cNvSpPr txBox="1">
            <a:spLocks/>
          </p:cNvSpPr>
          <p:nvPr/>
        </p:nvSpPr>
        <p:spPr>
          <a:xfrm>
            <a:off x="1964850" y="4620116"/>
            <a:ext cx="5214300" cy="588281"/>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b="0" dirty="0">
                <a:solidFill>
                  <a:schemeClr val="bg1"/>
                </a:solidFill>
              </a:rPr>
              <a:t>www.sscademy.com</a:t>
            </a:r>
          </a:p>
        </p:txBody>
      </p:sp>
      <p:sp>
        <p:nvSpPr>
          <p:cNvPr id="3" name="TextBox 2">
            <a:extLst>
              <a:ext uri="{FF2B5EF4-FFF2-40B4-BE49-F238E27FC236}">
                <a16:creationId xmlns:a16="http://schemas.microsoft.com/office/drawing/2014/main" id="{DAA7F9CA-6B4D-64BA-FF35-2554FDE64CE6}"/>
              </a:ext>
            </a:extLst>
          </p:cNvPr>
          <p:cNvSpPr txBox="1"/>
          <p:nvPr/>
        </p:nvSpPr>
        <p:spPr>
          <a:xfrm>
            <a:off x="393841" y="4086927"/>
            <a:ext cx="8779977" cy="954107"/>
          </a:xfrm>
          <a:prstGeom prst="rect">
            <a:avLst/>
          </a:prstGeom>
          <a:noFill/>
        </p:spPr>
        <p:txBody>
          <a:bodyPr wrap="square" rtlCol="0">
            <a:spAutoFit/>
          </a:bodyPr>
          <a:lstStyle/>
          <a:p>
            <a:endParaRPr lang="en-US" dirty="0">
              <a:solidFill>
                <a:schemeClr val="bg1"/>
              </a:solidFill>
              <a:hlinkClick r:id="rId4"/>
            </a:endParaRPr>
          </a:p>
          <a:p>
            <a:endParaRPr lang="en-US" dirty="0">
              <a:solidFill>
                <a:schemeClr val="bg1"/>
              </a:solidFill>
              <a:hlinkClick r:id="rId4"/>
            </a:endParaRPr>
          </a:p>
          <a:p>
            <a:endParaRPr lang="en-US" dirty="0">
              <a:solidFill>
                <a:schemeClr val="bg1"/>
              </a:solidFill>
            </a:endParaRPr>
          </a:p>
          <a:p>
            <a:endParaRPr lang="en-US" dirty="0"/>
          </a:p>
        </p:txBody>
      </p:sp>
      <p:sp>
        <p:nvSpPr>
          <p:cNvPr id="2" name="TextBox 1">
            <a:extLst>
              <a:ext uri="{FF2B5EF4-FFF2-40B4-BE49-F238E27FC236}">
                <a16:creationId xmlns:a16="http://schemas.microsoft.com/office/drawing/2014/main" id="{82F50DFD-B7D5-61DD-3982-A73DB224D4EE}"/>
              </a:ext>
            </a:extLst>
          </p:cNvPr>
          <p:cNvSpPr txBox="1"/>
          <p:nvPr/>
        </p:nvSpPr>
        <p:spPr>
          <a:xfrm>
            <a:off x="95462" y="550530"/>
            <a:ext cx="8779977" cy="4832092"/>
          </a:xfrm>
          <a:prstGeom prst="rect">
            <a:avLst/>
          </a:prstGeom>
          <a:noFill/>
        </p:spPr>
        <p:txBody>
          <a:bodyPr wrap="square" rtlCol="0">
            <a:spAutoFit/>
          </a:bodyPr>
          <a:lstStyle/>
          <a:p>
            <a:r>
              <a:rPr lang="en-US" dirty="0">
                <a:solidFill>
                  <a:schemeClr val="bg1"/>
                </a:solidFill>
              </a:rPr>
              <a:t>Step 1: Go to the installation URL and select Installation for Linux</a:t>
            </a:r>
          </a:p>
          <a:p>
            <a:endParaRPr lang="en-US" dirty="0">
              <a:solidFill>
                <a:schemeClr val="bg1"/>
              </a:solidFill>
            </a:endParaRPr>
          </a:p>
          <a:p>
            <a:r>
              <a:rPr lang="en-US" dirty="0">
                <a:solidFill>
                  <a:srgbClr val="FFFF00"/>
                </a:solidFill>
                <a:hlinkClick r:id="rId4">
                  <a:extLst>
                    <a:ext uri="{A12FA001-AC4F-418D-AE19-62706E023703}">
                      <ahyp:hlinkClr xmlns:ahyp="http://schemas.microsoft.com/office/drawing/2018/hyperlinkcolor" val="tx"/>
                    </a:ext>
                  </a:extLst>
                </a:hlinkClick>
              </a:rPr>
              <a:t>https://www.jenkins.io/doc/book/installing/</a:t>
            </a:r>
            <a:endParaRPr lang="en-US" dirty="0">
              <a:solidFill>
                <a:srgbClr val="FFFF00"/>
              </a:solidFill>
            </a:endParaRPr>
          </a:p>
          <a:p>
            <a:endParaRPr lang="en-US" dirty="0">
              <a:solidFill>
                <a:schemeClr val="bg1"/>
              </a:solidFill>
            </a:endParaRPr>
          </a:p>
          <a:p>
            <a:r>
              <a:rPr lang="en-US" dirty="0">
                <a:solidFill>
                  <a:schemeClr val="bg1"/>
                </a:solidFill>
              </a:rPr>
              <a:t>Step 2: Select Ubuntu/Debian &amp; Copy the script</a:t>
            </a:r>
          </a:p>
          <a:p>
            <a:endParaRPr lang="en-US" dirty="0">
              <a:solidFill>
                <a:schemeClr val="bg1"/>
              </a:solidFill>
            </a:endParaRPr>
          </a:p>
          <a:p>
            <a:r>
              <a:rPr lang="en-US" dirty="0">
                <a:solidFill>
                  <a:schemeClr val="bg1"/>
                </a:solidFill>
              </a:rPr>
              <a:t>Step 3: Go to AWS cloud, Launch Ubuntu 20.04 LTS instance, select t2.micro (change to small if you face slowness, create key pair, Create security group, allow inbound role </a:t>
            </a:r>
            <a:r>
              <a:rPr lang="en-US" dirty="0" err="1">
                <a:solidFill>
                  <a:schemeClr val="bg1"/>
                </a:solidFill>
              </a:rPr>
              <a:t>ssh</a:t>
            </a:r>
            <a:r>
              <a:rPr lang="en-US" dirty="0">
                <a:solidFill>
                  <a:schemeClr val="bg1"/>
                </a:solidFill>
              </a:rPr>
              <a:t> from anywhere, allow 8080 from anywhere and paste the script in the user data field</a:t>
            </a:r>
          </a:p>
          <a:p>
            <a:endParaRPr lang="en-US" dirty="0">
              <a:solidFill>
                <a:schemeClr val="bg1"/>
              </a:solidFill>
            </a:endParaRPr>
          </a:p>
          <a:p>
            <a:r>
              <a:rPr lang="en-US" dirty="0">
                <a:solidFill>
                  <a:schemeClr val="bg1"/>
                </a:solidFill>
              </a:rPr>
              <a:t>Step 4: Once instance is created use its public IP &amp; port 8080 to access the Jenkins server</a:t>
            </a:r>
          </a:p>
          <a:p>
            <a:r>
              <a:rPr lang="en-US" dirty="0">
                <a:solidFill>
                  <a:schemeClr val="bg1"/>
                </a:solidFill>
              </a:rPr>
              <a:t>            </a:t>
            </a:r>
            <a:r>
              <a:rPr lang="en-US" dirty="0" err="1">
                <a:solidFill>
                  <a:schemeClr val="bg1"/>
                </a:solidFill>
              </a:rPr>
              <a:t>E.g</a:t>
            </a:r>
            <a:r>
              <a:rPr lang="en-US" dirty="0">
                <a:solidFill>
                  <a:schemeClr val="bg1"/>
                </a:solidFill>
              </a:rPr>
              <a:t>: 48.19.222.10:8080</a:t>
            </a:r>
          </a:p>
          <a:p>
            <a:endParaRPr lang="en-US" dirty="0">
              <a:solidFill>
                <a:schemeClr val="bg1"/>
              </a:solidFill>
            </a:endParaRPr>
          </a:p>
          <a:p>
            <a:endParaRPr lang="en-US" dirty="0">
              <a:solidFill>
                <a:schemeClr val="bg1"/>
              </a:solidFill>
            </a:endParaRPr>
          </a:p>
          <a:p>
            <a:r>
              <a:rPr lang="en-US" dirty="0">
                <a:solidFill>
                  <a:schemeClr val="bg1"/>
                </a:solidFill>
              </a:rPr>
              <a:t>Step 5: Login to Jenkins server using </a:t>
            </a:r>
            <a:r>
              <a:rPr lang="en-US" dirty="0" err="1">
                <a:solidFill>
                  <a:schemeClr val="bg1"/>
                </a:solidFill>
              </a:rPr>
              <a:t>ssh</a:t>
            </a:r>
            <a:r>
              <a:rPr lang="en-US" dirty="0">
                <a:solidFill>
                  <a:schemeClr val="bg1"/>
                </a:solidFill>
              </a:rPr>
              <a:t> &amp; .</a:t>
            </a:r>
            <a:r>
              <a:rPr lang="en-US" dirty="0" err="1">
                <a:solidFill>
                  <a:schemeClr val="bg1"/>
                </a:solidFill>
              </a:rPr>
              <a:t>pem</a:t>
            </a:r>
            <a:r>
              <a:rPr lang="en-US" dirty="0">
                <a:solidFill>
                  <a:schemeClr val="bg1"/>
                </a:solidFill>
              </a:rPr>
              <a:t> key and go to the password file suggested in the Jenkins server URL</a:t>
            </a:r>
          </a:p>
          <a:p>
            <a:endParaRPr lang="en-US" dirty="0">
              <a:solidFill>
                <a:schemeClr val="bg1"/>
              </a:solidFill>
            </a:endParaRPr>
          </a:p>
          <a:p>
            <a:r>
              <a:rPr lang="en-US" dirty="0">
                <a:solidFill>
                  <a:schemeClr val="bg1"/>
                </a:solidFill>
              </a:rPr>
              <a:t>Step 6:  You can check the </a:t>
            </a:r>
            <a:r>
              <a:rPr lang="en-US" dirty="0" err="1">
                <a:solidFill>
                  <a:schemeClr val="bg1"/>
                </a:solidFill>
              </a:rPr>
              <a:t>userdata</a:t>
            </a:r>
            <a:r>
              <a:rPr lang="en-US" dirty="0">
                <a:solidFill>
                  <a:schemeClr val="bg1"/>
                </a:solidFill>
              </a:rPr>
              <a:t> using this command: </a:t>
            </a:r>
          </a:p>
          <a:p>
            <a:r>
              <a:rPr lang="en-US" dirty="0">
                <a:solidFill>
                  <a:schemeClr val="bg1"/>
                </a:solidFill>
              </a:rPr>
              <a:t>             curl http://169.254.169.254/latest/user-data</a:t>
            </a: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78406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9" name="Rectangle 8">
            <a:extLst>
              <a:ext uri="{FF2B5EF4-FFF2-40B4-BE49-F238E27FC236}">
                <a16:creationId xmlns:a16="http://schemas.microsoft.com/office/drawing/2014/main" id="{A2B43C8C-C789-8E9C-B8D0-85E0588CE79D}"/>
              </a:ext>
            </a:extLst>
          </p:cNvPr>
          <p:cNvSpPr/>
          <p:nvPr/>
        </p:nvSpPr>
        <p:spPr>
          <a:xfrm>
            <a:off x="0" y="0"/>
            <a:ext cx="914400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Google Shape;158;p34"/>
          <p:cNvSpPr txBox="1">
            <a:spLocks noGrp="1"/>
          </p:cNvSpPr>
          <p:nvPr>
            <p:ph type="body" idx="1"/>
          </p:nvPr>
        </p:nvSpPr>
        <p:spPr>
          <a:xfrm>
            <a:off x="393841" y="803696"/>
            <a:ext cx="4908692" cy="3816420"/>
          </a:xfrm>
          <a:prstGeom prst="rect">
            <a:avLst/>
          </a:prstGeom>
        </p:spPr>
        <p:txBody>
          <a:bodyPr spcFirstLastPara="1" wrap="square" lIns="91425" tIns="91425" rIns="91425" bIns="91425" anchor="t" anchorCtr="0">
            <a:noAutofit/>
          </a:bodyPr>
          <a:lstStyle/>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p:txBody>
      </p:sp>
      <p:sp>
        <p:nvSpPr>
          <p:cNvPr id="159" name="Google Shape;159;p34"/>
          <p:cNvSpPr txBox="1">
            <a:spLocks noGrp="1"/>
          </p:cNvSpPr>
          <p:nvPr>
            <p:ph type="ctrTitle"/>
          </p:nvPr>
        </p:nvSpPr>
        <p:spPr>
          <a:xfrm>
            <a:off x="-969462" y="-2860"/>
            <a:ext cx="5454913" cy="550999"/>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Jenkins Installation</a:t>
            </a:r>
            <a:endParaRPr dirty="0">
              <a:solidFill>
                <a:schemeClr val="bg1"/>
              </a:solidFill>
            </a:endParaRPr>
          </a:p>
        </p:txBody>
      </p:sp>
      <p:pic>
        <p:nvPicPr>
          <p:cNvPr id="7" name="Picture 6">
            <a:extLst>
              <a:ext uri="{FF2B5EF4-FFF2-40B4-BE49-F238E27FC236}">
                <a16:creationId xmlns:a16="http://schemas.microsoft.com/office/drawing/2014/main" id="{D6714A71-A6CF-5C54-F50A-3FFC6278F433}"/>
              </a:ext>
            </a:extLst>
          </p:cNvPr>
          <p:cNvPicPr>
            <a:picLocks noChangeAspect="1"/>
          </p:cNvPicPr>
          <p:nvPr/>
        </p:nvPicPr>
        <p:blipFill>
          <a:blip r:embed="rId3"/>
          <a:stretch>
            <a:fillRect/>
          </a:stretch>
        </p:blipFill>
        <p:spPr>
          <a:xfrm>
            <a:off x="6899334" y="0"/>
            <a:ext cx="2244666" cy="844086"/>
          </a:xfrm>
          <a:prstGeom prst="rect">
            <a:avLst/>
          </a:prstGeom>
        </p:spPr>
      </p:pic>
      <p:sp>
        <p:nvSpPr>
          <p:cNvPr id="8" name="Google Shape;213;p38">
            <a:extLst>
              <a:ext uri="{FF2B5EF4-FFF2-40B4-BE49-F238E27FC236}">
                <a16:creationId xmlns:a16="http://schemas.microsoft.com/office/drawing/2014/main" id="{9CE8CC74-E4E2-E09A-17A1-B04851000594}"/>
              </a:ext>
            </a:extLst>
          </p:cNvPr>
          <p:cNvSpPr txBox="1">
            <a:spLocks/>
          </p:cNvSpPr>
          <p:nvPr/>
        </p:nvSpPr>
        <p:spPr>
          <a:xfrm>
            <a:off x="1964850" y="4620116"/>
            <a:ext cx="5214300" cy="588281"/>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b="0" dirty="0">
                <a:solidFill>
                  <a:schemeClr val="bg1"/>
                </a:solidFill>
              </a:rPr>
              <a:t>www.sscademy.com</a:t>
            </a:r>
          </a:p>
        </p:txBody>
      </p:sp>
      <p:sp>
        <p:nvSpPr>
          <p:cNvPr id="3" name="TextBox 2">
            <a:extLst>
              <a:ext uri="{FF2B5EF4-FFF2-40B4-BE49-F238E27FC236}">
                <a16:creationId xmlns:a16="http://schemas.microsoft.com/office/drawing/2014/main" id="{DAA7F9CA-6B4D-64BA-FF35-2554FDE64CE6}"/>
              </a:ext>
            </a:extLst>
          </p:cNvPr>
          <p:cNvSpPr txBox="1"/>
          <p:nvPr/>
        </p:nvSpPr>
        <p:spPr>
          <a:xfrm>
            <a:off x="393841" y="4086927"/>
            <a:ext cx="8779977" cy="954107"/>
          </a:xfrm>
          <a:prstGeom prst="rect">
            <a:avLst/>
          </a:prstGeom>
          <a:noFill/>
        </p:spPr>
        <p:txBody>
          <a:bodyPr wrap="square" rtlCol="0">
            <a:spAutoFit/>
          </a:bodyPr>
          <a:lstStyle/>
          <a:p>
            <a:endParaRPr lang="en-US" dirty="0">
              <a:solidFill>
                <a:schemeClr val="bg1"/>
              </a:solidFill>
              <a:hlinkClick r:id="rId4"/>
            </a:endParaRPr>
          </a:p>
          <a:p>
            <a:endParaRPr lang="en-US" dirty="0">
              <a:solidFill>
                <a:schemeClr val="bg1"/>
              </a:solidFill>
              <a:hlinkClick r:id="rId4"/>
            </a:endParaRPr>
          </a:p>
          <a:p>
            <a:endParaRPr lang="en-US" dirty="0">
              <a:solidFill>
                <a:schemeClr val="bg1"/>
              </a:solidFill>
            </a:endParaRPr>
          </a:p>
          <a:p>
            <a:endParaRPr lang="en-US" dirty="0"/>
          </a:p>
        </p:txBody>
      </p:sp>
      <p:sp>
        <p:nvSpPr>
          <p:cNvPr id="2" name="TextBox 1">
            <a:extLst>
              <a:ext uri="{FF2B5EF4-FFF2-40B4-BE49-F238E27FC236}">
                <a16:creationId xmlns:a16="http://schemas.microsoft.com/office/drawing/2014/main" id="{82F50DFD-B7D5-61DD-3982-A73DB224D4EE}"/>
              </a:ext>
            </a:extLst>
          </p:cNvPr>
          <p:cNvSpPr txBox="1"/>
          <p:nvPr/>
        </p:nvSpPr>
        <p:spPr>
          <a:xfrm>
            <a:off x="393841" y="916475"/>
            <a:ext cx="8779977" cy="3754874"/>
          </a:xfrm>
          <a:prstGeom prst="rect">
            <a:avLst/>
          </a:prstGeom>
          <a:noFill/>
        </p:spPr>
        <p:txBody>
          <a:bodyPr wrap="square" rtlCol="0">
            <a:spAutoFit/>
          </a:bodyPr>
          <a:lstStyle/>
          <a:p>
            <a:r>
              <a:rPr lang="en-US" dirty="0">
                <a:solidFill>
                  <a:schemeClr val="bg1"/>
                </a:solidFill>
              </a:rPr>
              <a:t>Step 7:  Check if Jenkins is running </a:t>
            </a:r>
          </a:p>
          <a:p>
            <a:r>
              <a:rPr lang="en-US" dirty="0">
                <a:solidFill>
                  <a:schemeClr val="bg1"/>
                </a:solidFill>
              </a:rPr>
              <a:t>             </a:t>
            </a:r>
            <a:r>
              <a:rPr lang="en-US" dirty="0" err="1">
                <a:solidFill>
                  <a:schemeClr val="bg1"/>
                </a:solidFill>
              </a:rPr>
              <a:t>systemctl</a:t>
            </a:r>
            <a:r>
              <a:rPr lang="en-US" dirty="0">
                <a:solidFill>
                  <a:schemeClr val="bg1"/>
                </a:solidFill>
              </a:rPr>
              <a:t> status Jenkins</a:t>
            </a:r>
          </a:p>
          <a:p>
            <a:endParaRPr lang="en-US" dirty="0">
              <a:solidFill>
                <a:schemeClr val="bg1"/>
              </a:solidFill>
            </a:endParaRPr>
          </a:p>
          <a:p>
            <a:r>
              <a:rPr lang="en-US" dirty="0">
                <a:solidFill>
                  <a:schemeClr val="bg1"/>
                </a:solidFill>
              </a:rPr>
              <a:t>Step 8: Check the password using below command</a:t>
            </a:r>
          </a:p>
          <a:p>
            <a:r>
              <a:rPr lang="en-US" dirty="0">
                <a:solidFill>
                  <a:schemeClr val="bg1"/>
                </a:solidFill>
              </a:rPr>
              <a:t>            cat /var/lib/Jenkins/secrets/</a:t>
            </a:r>
            <a:r>
              <a:rPr lang="en-US" dirty="0" err="1">
                <a:solidFill>
                  <a:schemeClr val="bg1"/>
                </a:solidFill>
              </a:rPr>
              <a:t>initialAdminPassword</a:t>
            </a:r>
            <a:endParaRPr lang="en-US" dirty="0">
              <a:solidFill>
                <a:schemeClr val="bg1"/>
              </a:solidFill>
            </a:endParaRPr>
          </a:p>
          <a:p>
            <a:endParaRPr lang="en-US" dirty="0">
              <a:solidFill>
                <a:schemeClr val="bg1"/>
              </a:solidFill>
            </a:endParaRPr>
          </a:p>
          <a:p>
            <a:r>
              <a:rPr lang="en-US" dirty="0">
                <a:solidFill>
                  <a:schemeClr val="bg1"/>
                </a:solidFill>
              </a:rPr>
              <a:t>Step 9: Copy the password and paste it in the Jenkins server URL</a:t>
            </a:r>
          </a:p>
          <a:p>
            <a:endParaRPr lang="en-US" dirty="0">
              <a:solidFill>
                <a:schemeClr val="bg1"/>
              </a:solidFill>
            </a:endParaRPr>
          </a:p>
          <a:p>
            <a:r>
              <a:rPr lang="en-US" dirty="0">
                <a:solidFill>
                  <a:schemeClr val="bg1"/>
                </a:solidFill>
              </a:rPr>
              <a:t>Step 10: Click on Suggested plug ins</a:t>
            </a:r>
          </a:p>
          <a:p>
            <a:endParaRPr lang="en-US" dirty="0">
              <a:solidFill>
                <a:schemeClr val="bg1"/>
              </a:solidFill>
            </a:endParaRPr>
          </a:p>
          <a:p>
            <a:r>
              <a:rPr lang="en-US" dirty="0">
                <a:solidFill>
                  <a:schemeClr val="bg1"/>
                </a:solidFill>
              </a:rPr>
              <a:t>Step 11: Enter username and password for Jenkins dashboard</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154117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9" name="Rectangle 8">
            <a:extLst>
              <a:ext uri="{FF2B5EF4-FFF2-40B4-BE49-F238E27FC236}">
                <a16:creationId xmlns:a16="http://schemas.microsoft.com/office/drawing/2014/main" id="{A2B43C8C-C789-8E9C-B8D0-85E0588CE79D}"/>
              </a:ext>
            </a:extLst>
          </p:cNvPr>
          <p:cNvSpPr/>
          <p:nvPr/>
        </p:nvSpPr>
        <p:spPr>
          <a:xfrm>
            <a:off x="0" y="0"/>
            <a:ext cx="9144000"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Google Shape;158;p34"/>
          <p:cNvSpPr txBox="1">
            <a:spLocks noGrp="1"/>
          </p:cNvSpPr>
          <p:nvPr>
            <p:ph type="body" idx="1"/>
          </p:nvPr>
        </p:nvSpPr>
        <p:spPr>
          <a:xfrm>
            <a:off x="393841" y="803696"/>
            <a:ext cx="4908692" cy="3816420"/>
          </a:xfrm>
          <a:prstGeom prst="rect">
            <a:avLst/>
          </a:prstGeom>
        </p:spPr>
        <p:txBody>
          <a:bodyPr spcFirstLastPara="1" wrap="square" lIns="91425" tIns="91425" rIns="91425" bIns="91425" anchor="t" anchorCtr="0">
            <a:noAutofit/>
          </a:bodyPr>
          <a:lstStyle/>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a:p>
            <a:pPr marL="285750" indent="-285750" algn="l">
              <a:buClr>
                <a:schemeClr val="bg1"/>
              </a:buClr>
              <a:buSzPct val="100000"/>
              <a:buFont typeface="Wingdings" panose="05000000000000000000" pitchFamily="2" charset="2"/>
              <a:buChar char="§"/>
            </a:pPr>
            <a:endParaRPr lang="en-US" sz="1600" b="0" i="1" dirty="0">
              <a:solidFill>
                <a:schemeClr val="bg1"/>
              </a:solidFill>
              <a:effectLst/>
              <a:latin typeface="arial" panose="020B0604020202020204" pitchFamily="34" charset="0"/>
            </a:endParaRPr>
          </a:p>
        </p:txBody>
      </p:sp>
      <p:sp>
        <p:nvSpPr>
          <p:cNvPr id="159" name="Google Shape;159;p34"/>
          <p:cNvSpPr txBox="1">
            <a:spLocks noGrp="1"/>
          </p:cNvSpPr>
          <p:nvPr>
            <p:ph type="ctrTitle"/>
          </p:nvPr>
        </p:nvSpPr>
        <p:spPr>
          <a:xfrm>
            <a:off x="-1327270" y="98881"/>
            <a:ext cx="5454913" cy="550999"/>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Jobs in Jenkins</a:t>
            </a:r>
            <a:endParaRPr dirty="0">
              <a:solidFill>
                <a:schemeClr val="bg1"/>
              </a:solidFill>
            </a:endParaRPr>
          </a:p>
        </p:txBody>
      </p:sp>
      <p:pic>
        <p:nvPicPr>
          <p:cNvPr id="7" name="Picture 6">
            <a:extLst>
              <a:ext uri="{FF2B5EF4-FFF2-40B4-BE49-F238E27FC236}">
                <a16:creationId xmlns:a16="http://schemas.microsoft.com/office/drawing/2014/main" id="{D6714A71-A6CF-5C54-F50A-3FFC6278F433}"/>
              </a:ext>
            </a:extLst>
          </p:cNvPr>
          <p:cNvPicPr>
            <a:picLocks noChangeAspect="1"/>
          </p:cNvPicPr>
          <p:nvPr/>
        </p:nvPicPr>
        <p:blipFill>
          <a:blip r:embed="rId3"/>
          <a:stretch>
            <a:fillRect/>
          </a:stretch>
        </p:blipFill>
        <p:spPr>
          <a:xfrm>
            <a:off x="6899334" y="0"/>
            <a:ext cx="2244666" cy="844086"/>
          </a:xfrm>
          <a:prstGeom prst="rect">
            <a:avLst/>
          </a:prstGeom>
        </p:spPr>
      </p:pic>
      <p:sp>
        <p:nvSpPr>
          <p:cNvPr id="8" name="Google Shape;213;p38">
            <a:extLst>
              <a:ext uri="{FF2B5EF4-FFF2-40B4-BE49-F238E27FC236}">
                <a16:creationId xmlns:a16="http://schemas.microsoft.com/office/drawing/2014/main" id="{9CE8CC74-E4E2-E09A-17A1-B04851000594}"/>
              </a:ext>
            </a:extLst>
          </p:cNvPr>
          <p:cNvSpPr txBox="1">
            <a:spLocks/>
          </p:cNvSpPr>
          <p:nvPr/>
        </p:nvSpPr>
        <p:spPr>
          <a:xfrm>
            <a:off x="1964850" y="4620116"/>
            <a:ext cx="5214300" cy="588281"/>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b="0" dirty="0">
                <a:solidFill>
                  <a:schemeClr val="bg1"/>
                </a:solidFill>
              </a:rPr>
              <a:t>www.sscademy.com</a:t>
            </a:r>
          </a:p>
        </p:txBody>
      </p:sp>
      <p:sp>
        <p:nvSpPr>
          <p:cNvPr id="3" name="TextBox 2">
            <a:extLst>
              <a:ext uri="{FF2B5EF4-FFF2-40B4-BE49-F238E27FC236}">
                <a16:creationId xmlns:a16="http://schemas.microsoft.com/office/drawing/2014/main" id="{DAA7F9CA-6B4D-64BA-FF35-2554FDE64CE6}"/>
              </a:ext>
            </a:extLst>
          </p:cNvPr>
          <p:cNvSpPr txBox="1"/>
          <p:nvPr/>
        </p:nvSpPr>
        <p:spPr>
          <a:xfrm>
            <a:off x="393841" y="4086927"/>
            <a:ext cx="8779977" cy="954107"/>
          </a:xfrm>
          <a:prstGeom prst="rect">
            <a:avLst/>
          </a:prstGeom>
          <a:noFill/>
        </p:spPr>
        <p:txBody>
          <a:bodyPr wrap="square" rtlCol="0">
            <a:spAutoFit/>
          </a:bodyPr>
          <a:lstStyle/>
          <a:p>
            <a:endParaRPr lang="en-US" dirty="0">
              <a:solidFill>
                <a:schemeClr val="bg1"/>
              </a:solidFill>
              <a:hlinkClick r:id="rId4"/>
            </a:endParaRPr>
          </a:p>
          <a:p>
            <a:endParaRPr lang="en-US" dirty="0">
              <a:solidFill>
                <a:schemeClr val="bg1"/>
              </a:solidFill>
              <a:hlinkClick r:id="rId4"/>
            </a:endParaRPr>
          </a:p>
          <a:p>
            <a:endParaRPr lang="en-US" dirty="0">
              <a:solidFill>
                <a:schemeClr val="bg1"/>
              </a:solidFill>
            </a:endParaRPr>
          </a:p>
          <a:p>
            <a:endParaRPr lang="en-US" dirty="0"/>
          </a:p>
        </p:txBody>
      </p:sp>
      <p:sp>
        <p:nvSpPr>
          <p:cNvPr id="2" name="TextBox 1">
            <a:extLst>
              <a:ext uri="{FF2B5EF4-FFF2-40B4-BE49-F238E27FC236}">
                <a16:creationId xmlns:a16="http://schemas.microsoft.com/office/drawing/2014/main" id="{82F50DFD-B7D5-61DD-3982-A73DB224D4EE}"/>
              </a:ext>
            </a:extLst>
          </p:cNvPr>
          <p:cNvSpPr txBox="1"/>
          <p:nvPr/>
        </p:nvSpPr>
        <p:spPr>
          <a:xfrm>
            <a:off x="393841" y="916475"/>
            <a:ext cx="4486272" cy="369332"/>
          </a:xfrm>
          <a:prstGeom prst="rect">
            <a:avLst/>
          </a:prstGeom>
          <a:noFill/>
        </p:spPr>
        <p:txBody>
          <a:bodyPr wrap="square" rtlCol="0">
            <a:spAutoFit/>
          </a:bodyPr>
          <a:lstStyle/>
          <a:p>
            <a:r>
              <a:rPr lang="en-US" sz="1800" b="1" dirty="0">
                <a:solidFill>
                  <a:srgbClr val="FFFF00"/>
                </a:solidFill>
              </a:rPr>
              <a:t>Freestyle VS Pipeline As a code</a:t>
            </a:r>
          </a:p>
        </p:txBody>
      </p:sp>
      <p:sp>
        <p:nvSpPr>
          <p:cNvPr id="4" name="TextBox 3">
            <a:extLst>
              <a:ext uri="{FF2B5EF4-FFF2-40B4-BE49-F238E27FC236}">
                <a16:creationId xmlns:a16="http://schemas.microsoft.com/office/drawing/2014/main" id="{B863BC95-FDFA-36B1-3B1B-804779803C07}"/>
              </a:ext>
            </a:extLst>
          </p:cNvPr>
          <p:cNvSpPr txBox="1"/>
          <p:nvPr/>
        </p:nvSpPr>
        <p:spPr>
          <a:xfrm>
            <a:off x="364023" y="1517811"/>
            <a:ext cx="4486272" cy="2708434"/>
          </a:xfrm>
          <a:prstGeom prst="rect">
            <a:avLst/>
          </a:prstGeom>
          <a:noFill/>
        </p:spPr>
        <p:txBody>
          <a:bodyPr wrap="square" rtlCol="0">
            <a:spAutoFit/>
          </a:bodyPr>
          <a:lstStyle/>
          <a:p>
            <a:r>
              <a:rPr lang="en-US" sz="1600" b="1" dirty="0">
                <a:solidFill>
                  <a:srgbClr val="FFE7EB"/>
                </a:solidFill>
              </a:rPr>
              <a:t>Freestyle</a:t>
            </a:r>
          </a:p>
          <a:p>
            <a:pPr marL="285750" indent="-285750">
              <a:buClr>
                <a:srgbClr val="FFFF00"/>
              </a:buClr>
              <a:buFont typeface="Arial" panose="020B0604020202020204" pitchFamily="34" charset="0"/>
              <a:buChar char="•"/>
            </a:pPr>
            <a:r>
              <a:rPr lang="en-US" b="1" dirty="0">
                <a:solidFill>
                  <a:srgbClr val="FFE7EB"/>
                </a:solidFill>
              </a:rPr>
              <a:t>Graphical Jobs</a:t>
            </a:r>
          </a:p>
          <a:p>
            <a:pPr marL="285750" indent="-285750">
              <a:buClr>
                <a:srgbClr val="FFFF00"/>
              </a:buClr>
              <a:buFont typeface="Arial" panose="020B0604020202020204" pitchFamily="34" charset="0"/>
              <a:buChar char="•"/>
            </a:pPr>
            <a:r>
              <a:rPr lang="en-US" b="1" dirty="0">
                <a:solidFill>
                  <a:srgbClr val="FFE7EB"/>
                </a:solidFill>
              </a:rPr>
              <a:t>Learning, understanding &amp; exploring Jenkins</a:t>
            </a:r>
          </a:p>
          <a:p>
            <a:pPr marL="285750" indent="-285750">
              <a:buClr>
                <a:srgbClr val="FFFF00"/>
              </a:buClr>
              <a:buFont typeface="Arial" panose="020B0604020202020204" pitchFamily="34" charset="0"/>
              <a:buChar char="•"/>
            </a:pPr>
            <a:r>
              <a:rPr lang="en-US" b="1" dirty="0">
                <a:solidFill>
                  <a:srgbClr val="FFE7EB"/>
                </a:solidFill>
              </a:rPr>
              <a:t>Not recommended in Real time now</a:t>
            </a:r>
          </a:p>
          <a:p>
            <a:pPr marL="285750" indent="-285750">
              <a:buClr>
                <a:srgbClr val="FFFF00"/>
              </a:buClr>
              <a:buFont typeface="Arial" panose="020B0604020202020204" pitchFamily="34" charset="0"/>
              <a:buChar char="•"/>
            </a:pPr>
            <a:endParaRPr lang="en-US" b="1" dirty="0">
              <a:solidFill>
                <a:srgbClr val="FFE7EB"/>
              </a:solidFill>
            </a:endParaRPr>
          </a:p>
          <a:p>
            <a:pPr marL="285750" indent="-285750">
              <a:buClr>
                <a:srgbClr val="FFFF00"/>
              </a:buClr>
              <a:buFont typeface="Arial" panose="020B0604020202020204" pitchFamily="34" charset="0"/>
              <a:buChar char="•"/>
            </a:pPr>
            <a:endParaRPr lang="en-US" b="1" dirty="0">
              <a:solidFill>
                <a:srgbClr val="FFE7EB"/>
              </a:solidFill>
            </a:endParaRPr>
          </a:p>
          <a:p>
            <a:pPr>
              <a:buClr>
                <a:srgbClr val="FFFF00"/>
              </a:buClr>
            </a:pPr>
            <a:r>
              <a:rPr lang="en-US" b="1" dirty="0">
                <a:solidFill>
                  <a:srgbClr val="FFE7EB"/>
                </a:solidFill>
              </a:rPr>
              <a:t>Pipeline As a Code</a:t>
            </a:r>
          </a:p>
          <a:p>
            <a:pPr marL="285750" indent="-285750">
              <a:buClr>
                <a:srgbClr val="FFFF00"/>
              </a:buClr>
              <a:buFont typeface="Arial" panose="020B0604020202020204" pitchFamily="34" charset="0"/>
              <a:buChar char="•"/>
            </a:pPr>
            <a:r>
              <a:rPr lang="en-US" b="1" dirty="0">
                <a:solidFill>
                  <a:srgbClr val="FFE7EB"/>
                </a:solidFill>
              </a:rPr>
              <a:t>Pipeline created in groovy</a:t>
            </a:r>
          </a:p>
          <a:p>
            <a:pPr marL="285750" indent="-285750">
              <a:buClr>
                <a:srgbClr val="FFFF00"/>
              </a:buClr>
              <a:buFont typeface="Arial" panose="020B0604020202020204" pitchFamily="34" charset="0"/>
              <a:buChar char="•"/>
            </a:pPr>
            <a:r>
              <a:rPr lang="en-US" b="1" dirty="0">
                <a:solidFill>
                  <a:srgbClr val="FFE7EB"/>
                </a:solidFill>
              </a:rPr>
              <a:t>Recommended now</a:t>
            </a:r>
          </a:p>
          <a:p>
            <a:pPr marL="285750" indent="-285750">
              <a:buFont typeface="Arial" panose="020B0604020202020204" pitchFamily="34" charset="0"/>
              <a:buChar char="•"/>
            </a:pPr>
            <a:endParaRPr lang="en-US" b="1" dirty="0">
              <a:solidFill>
                <a:srgbClr val="FFE7EB"/>
              </a:solidFill>
            </a:endParaRPr>
          </a:p>
          <a:p>
            <a:pPr marL="285750" indent="-285750">
              <a:buFont typeface="Arial" panose="020B0604020202020204" pitchFamily="34" charset="0"/>
              <a:buChar char="•"/>
            </a:pPr>
            <a:endParaRPr lang="en-US" b="1" dirty="0">
              <a:solidFill>
                <a:srgbClr val="FFE7EB"/>
              </a:solidFill>
            </a:endParaRPr>
          </a:p>
          <a:p>
            <a:pPr marL="285750" indent="-285750">
              <a:buFont typeface="Arial" panose="020B0604020202020204" pitchFamily="34" charset="0"/>
              <a:buChar char="•"/>
            </a:pPr>
            <a:endParaRPr lang="en-US" b="1" dirty="0">
              <a:solidFill>
                <a:srgbClr val="FFE7EB"/>
              </a:solidFill>
            </a:endParaRPr>
          </a:p>
        </p:txBody>
      </p:sp>
    </p:spTree>
    <p:extLst>
      <p:ext uri="{BB962C8B-B14F-4D97-AF65-F5344CB8AC3E}">
        <p14:creationId xmlns:p14="http://schemas.microsoft.com/office/powerpoint/2010/main" val="37031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43941</TotalTime>
  <Words>661</Words>
  <Application>Microsoft Office PowerPoint</Application>
  <PresentationFormat>On-screen Show (16:9)</PresentationFormat>
  <Paragraphs>109</Paragraphs>
  <Slides>11</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11</vt:i4>
      </vt:variant>
    </vt:vector>
  </HeadingPairs>
  <TitlesOfParts>
    <vt:vector size="26" baseType="lpstr">
      <vt:lpstr>Arial</vt:lpstr>
      <vt:lpstr>Bahnschrift SemiBold</vt:lpstr>
      <vt:lpstr>Proxima Nova Semibold</vt:lpstr>
      <vt:lpstr>Wingdings</vt:lpstr>
      <vt:lpstr>gdsherpa</vt:lpstr>
      <vt:lpstr>Arial</vt:lpstr>
      <vt:lpstr>Fira Sans Extra Condensed Medium</vt:lpstr>
      <vt:lpstr>Exo 2</vt:lpstr>
      <vt:lpstr>Eras Medium ITC</vt:lpstr>
      <vt:lpstr>Nunito Light</vt:lpstr>
      <vt:lpstr>Roboto Condensed Light</vt:lpstr>
      <vt:lpstr>Corbel</vt:lpstr>
      <vt:lpstr>Proxima Nova</vt:lpstr>
      <vt:lpstr>Tech Newsletter XL by Slidesgo</vt:lpstr>
      <vt:lpstr>Slidesgo Final Pages</vt:lpstr>
      <vt:lpstr>PowerPoint Presentation</vt:lpstr>
      <vt:lpstr>PowerPoint Presentation</vt:lpstr>
      <vt:lpstr>Code Merge but Not Integrated</vt:lpstr>
      <vt:lpstr>Contineous Integration</vt:lpstr>
      <vt:lpstr>Contineous Integration</vt:lpstr>
      <vt:lpstr>Contineous Delivery</vt:lpstr>
      <vt:lpstr>Jenkins Installation</vt:lpstr>
      <vt:lpstr>Jenkins Installation</vt:lpstr>
      <vt:lpstr>Jobs in Jenkins</vt:lpstr>
      <vt:lpstr>QUESTION &amp;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INFORMATION MODELLING</dc:title>
  <dc:creator>My Pc</dc:creator>
  <cp:lastModifiedBy>Syed Safi</cp:lastModifiedBy>
  <cp:revision>496</cp:revision>
  <dcterms:modified xsi:type="dcterms:W3CDTF">2022-12-16T16:06:12Z</dcterms:modified>
</cp:coreProperties>
</file>